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7" r:id="rId2"/>
  </p:sldMasterIdLst>
  <p:notesMasterIdLst>
    <p:notesMasterId r:id="rId15"/>
  </p:notesMasterIdLst>
  <p:sldIdLst>
    <p:sldId id="256" r:id="rId3"/>
    <p:sldId id="257" r:id="rId4"/>
    <p:sldId id="258" r:id="rId5"/>
    <p:sldId id="259" r:id="rId6"/>
    <p:sldId id="274" r:id="rId7"/>
    <p:sldId id="263" r:id="rId8"/>
    <p:sldId id="277" r:id="rId9"/>
    <p:sldId id="276" r:id="rId10"/>
    <p:sldId id="273" r:id="rId11"/>
    <p:sldId id="272" r:id="rId12"/>
    <p:sldId id="262" r:id="rId13"/>
    <p:sldId id="275"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
      <p:font typeface="Helvetica Neue" panose="02010600030101010101"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pen Sans SemiBold" panose="02010600030101010101" charset="0"/>
      <p:regular r:id="rId32"/>
      <p:bold r:id="rId33"/>
      <p:italic r:id="rId34"/>
      <p:boldItalic r:id="rId35"/>
    </p:embeddedFont>
    <p:embeddedFont>
      <p:font typeface="Tahoma" panose="020B0604030504040204" pitchFamily="34" charset="0"/>
      <p:regular r:id="rId36"/>
      <p:bold r:id="rId37"/>
    </p:embeddedFont>
    <p:embeddedFont>
      <p:font typeface="微软雅黑" panose="020B0503020204020204" pitchFamily="34" charset="-122"/>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猛汉" initials="猛汉"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54" autoAdjust="0"/>
  </p:normalViewPr>
  <p:slideViewPr>
    <p:cSldViewPr snapToGrid="0">
      <p:cViewPr varScale="1">
        <p:scale>
          <a:sx n="87" d="100"/>
          <a:sy n="87" d="100"/>
        </p:scale>
        <p:origin x="1330" y="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12</a:t>
            </a:fld>
            <a:endParaRPr lang="en-GB"/>
          </a:p>
        </p:txBody>
      </p:sp>
    </p:spTree>
    <p:extLst>
      <p:ext uri="{BB962C8B-B14F-4D97-AF65-F5344CB8AC3E}">
        <p14:creationId xmlns:p14="http://schemas.microsoft.com/office/powerpoint/2010/main" val="1775818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82e3a6de0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d82e3a6de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82e3a6de0_1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82e3a6de0_1_3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5" name="Google Shape;295;gd82e3a6de0_1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5</a:t>
            </a:fld>
            <a:endParaRPr lang="en-GB"/>
          </a:p>
        </p:txBody>
      </p:sp>
    </p:spTree>
    <p:extLst>
      <p:ext uri="{BB962C8B-B14F-4D97-AF65-F5344CB8AC3E}">
        <p14:creationId xmlns:p14="http://schemas.microsoft.com/office/powerpoint/2010/main" val="93371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7</a:t>
            </a:fld>
            <a:endParaRPr lang="en-GB"/>
          </a:p>
        </p:txBody>
      </p:sp>
    </p:spTree>
    <p:extLst>
      <p:ext uri="{BB962C8B-B14F-4D97-AF65-F5344CB8AC3E}">
        <p14:creationId xmlns:p14="http://schemas.microsoft.com/office/powerpoint/2010/main" val="3100207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8</a:t>
            </a:fld>
            <a:endParaRPr lang="en-GB"/>
          </a:p>
        </p:txBody>
      </p:sp>
    </p:spTree>
    <p:extLst>
      <p:ext uri="{BB962C8B-B14F-4D97-AF65-F5344CB8AC3E}">
        <p14:creationId xmlns:p14="http://schemas.microsoft.com/office/powerpoint/2010/main" val="3398095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9</a:t>
            </a:fld>
            <a:endParaRPr lang="en-GB"/>
          </a:p>
        </p:txBody>
      </p:sp>
    </p:spTree>
    <p:extLst>
      <p:ext uri="{BB962C8B-B14F-4D97-AF65-F5344CB8AC3E}">
        <p14:creationId xmlns:p14="http://schemas.microsoft.com/office/powerpoint/2010/main" val="305495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1731661"/>
            <a:ext cx="8139178" cy="674375"/>
          </a:xfrm>
        </p:spPr>
        <p:txBody>
          <a:bodyPr lIns="101600" tIns="38100" rIns="25400" bIns="38100" anchor="t" anchorCtr="0">
            <a:noAutofit/>
          </a:bodyPr>
          <a:lstStyle>
            <a:lvl1pPr algn="ctr">
              <a:defRPr sz="405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502444" y="2674144"/>
            <a:ext cx="8139113" cy="601028"/>
          </a:xfrm>
        </p:spPr>
        <p:txBody>
          <a:bodyPr lIns="101600" tIns="38100" rIns="76200" bIns="38100" anchor="ctr" anchorCtr="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srcRect/>
          <a:stretch>
            <a:fill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srcRect/>
          <a:stretch>
            <a:fill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srcRect/>
          <a:stretch>
            <a:fill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srcRect/>
          <a:stretch>
            <a:fill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43" name="Google Shape;43;p7"/>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0" name="Google Shape;50;p8"/>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pic>
        <p:nvPicPr>
          <p:cNvPr id="54" name="Google Shape;54;p9"/>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60" name="Google Shape;60;p1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a:fillRect/>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71" name="Google Shape;71;p12"/>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a:fill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a:fill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a:fillRect/>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srcRect/>
          <a:stretch>
            <a:fill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99" name="Google Shape;99;p18"/>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05" name="Google Shape;105;p19"/>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12" name="Google Shape;112;p2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630079" y="545783"/>
            <a:ext cx="2948940" cy="836295"/>
          </a:xfrm>
        </p:spPr>
        <p:txBody>
          <a:bodyPr anchor="ctr" anchorCtr="0"/>
          <a:lstStyle>
            <a:lvl1pPr>
              <a:defRPr sz="24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3853815" y="545783"/>
            <a:ext cx="4629150" cy="4052411"/>
          </a:xfrm>
        </p:spPr>
        <p:txBody>
          <a:bodyPr/>
          <a:lstStyle>
            <a:lvl1pPr>
              <a:defRPr sz="1800">
                <a:latin typeface="+mn-ea"/>
                <a:ea typeface="+mn-ea"/>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a:t>单击此处编辑正文</a:t>
            </a:r>
          </a:p>
        </p:txBody>
      </p:sp>
      <p:sp>
        <p:nvSpPr>
          <p:cNvPr id="7" name="文本占位符 6"/>
          <p:cNvSpPr>
            <a:spLocks noGrp="1"/>
          </p:cNvSpPr>
          <p:nvPr>
            <p:ph type="body" sz="half" idx="2" hasCustomPrompt="1"/>
          </p:nvPr>
        </p:nvSpPr>
        <p:spPr>
          <a:xfrm>
            <a:off x="630079" y="1679734"/>
            <a:ext cx="2948940" cy="2918936"/>
          </a:xfrm>
        </p:spPr>
        <p:txBody>
          <a:bodyPr/>
          <a:lstStyle>
            <a:lvl1pPr marL="257175" indent="-257175">
              <a:buFont typeface="Arial" panose="020B0604020202020204" pitchFamily="34" charset="0"/>
              <a:buChar char="•"/>
              <a:defRPr sz="18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srcRect l="7448" t="13362" r="5738" b="12321"/>
          <a:stretch>
            <a:fillRect/>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a:fill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a:fill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a:fill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a:fill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502444" y="4203859"/>
            <a:ext cx="8139113" cy="418624"/>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502444" y="481013"/>
            <a:ext cx="8139113" cy="341709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a:fill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1" name="Google Shape;201;p37"/>
          <p:cNvPicPr preferRelativeResize="0"/>
          <p:nvPr/>
        </p:nvPicPr>
        <p:blipFill rotWithShape="1">
          <a:blip r:embed="rId3"/>
          <a:srcRect/>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7" name="Google Shape;207;p38"/>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14" name="Google Shape;214;p39"/>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20" name="Google Shape;220;p40"/>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37" name="Google Shape;237;p41"/>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6" name="Google Shape;246;p42"/>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9147334" cy="515112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56" name="Google Shape;256;p43"/>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66" name="Google Shape;266;p44"/>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271" name="Google Shape;271;p45"/>
          <p:cNvPicPr preferRelativeResize="0"/>
          <p:nvPr/>
        </p:nvPicPr>
        <p:blipFill rotWithShape="1">
          <a:blip r:embed="rId2"/>
          <a:srcRect/>
          <a:stretch>
            <a:fill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350996"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4715828"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502412" y="467693"/>
            <a:ext cx="8139178" cy="67437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2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srcRect/>
          <a:stretch>
            <a:fillRect/>
          </a:stretch>
        </p:blipFill>
        <p:spPr>
          <a:xfrm>
            <a:off x="2676226" y="954119"/>
            <a:ext cx="3791525" cy="603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8" Type="http://schemas.openxmlformats.org/officeDocument/2006/relationships/slideLayout" Target="../slideLayouts/slideLayout16.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20" Type="http://schemas.openxmlformats.org/officeDocument/2006/relationships/slideLayout" Target="../slideLayouts/slideLayout28.xml"/><Relationship Id="rId4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latin typeface="+mn-ea"/>
              </a:defRPr>
            </a:lvl1pPr>
          </a:lstStyle>
          <a:p>
            <a:fld id="{760FBDFE-C587-4B4C-A407-44438C67B59E}" type="datetimeFigureOut">
              <a:rPr lang="zh-CN" altLang="en-US" smtClean="0"/>
              <a:t>2022/1/26</a:t>
            </a:fld>
            <a:endParaRPr lang="zh-CN" altLang="en-US"/>
          </a:p>
        </p:txBody>
      </p:sp>
      <p:sp>
        <p:nvSpPr>
          <p:cNvPr id="5" name="页脚占位符 4"/>
          <p:cNvSpPr>
            <a:spLocks noGrp="1"/>
          </p:cNvSpPr>
          <p:nvPr>
            <p:ph type="ftr" sz="quarter" idx="3"/>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 name="标题 7"/>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isc-v-international-community-code-of-conduct/"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2.xml"/><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55000" y="1391274"/>
            <a:ext cx="8034000" cy="2137200"/>
          </a:xfrm>
          <a:prstGeom prst="rect">
            <a:avLst/>
          </a:prstGeom>
          <a:noFill/>
          <a:ln>
            <a:noFill/>
          </a:ln>
        </p:spPr>
        <p:txBody>
          <a:bodyPr spcFirstLastPara="1" wrap="square" lIns="91425" tIns="91425" rIns="91425" bIns="91425" anchor="ctr" anchorCtr="0">
            <a:noAutofit/>
          </a:bodyPr>
          <a:lstStyle/>
          <a:p>
            <a:pPr lvl="0"/>
            <a:r>
              <a:rPr lang="en-US" altLang="zh-CN" sz="2800" dirty="0"/>
              <a:t>Android </a:t>
            </a:r>
            <a:r>
              <a:rPr lang="en-GB" sz="2800" dirty="0"/>
              <a:t>SIG January Meeting</a:t>
            </a:r>
            <a:endParaRPr sz="2800" dirty="0"/>
          </a:p>
        </p:txBody>
      </p:sp>
      <p:sp>
        <p:nvSpPr>
          <p:cNvPr id="278" name="Google Shape;278;p46"/>
          <p:cNvSpPr txBox="1">
            <a:spLocks noGrp="1"/>
          </p:cNvSpPr>
          <p:nvPr>
            <p:ph type="subTitle" idx="1"/>
          </p:nvPr>
        </p:nvSpPr>
        <p:spPr>
          <a:xfrm>
            <a:off x="475396" y="3252862"/>
            <a:ext cx="8034000" cy="507000"/>
          </a:xfrm>
          <a:prstGeom prst="rect">
            <a:avLst/>
          </a:prstGeom>
          <a:noFill/>
          <a:ln>
            <a:noFill/>
          </a:ln>
        </p:spPr>
        <p:txBody>
          <a:bodyPr spcFirstLastPara="1" wrap="square" lIns="91425" tIns="91425" rIns="91425" bIns="91425" anchor="t" anchorCtr="0">
            <a:noAutofit/>
          </a:bodyPr>
          <a:lstStyle/>
          <a:p>
            <a:pPr marL="0" lvl="0" indent="0"/>
            <a:r>
              <a:rPr lang="en-US" altLang="zh-CN" sz="2500" dirty="0"/>
              <a:t>January 26</a:t>
            </a:r>
            <a:r>
              <a:rPr lang="en-GB" sz="2500" dirty="0"/>
              <a:t>, 202</a:t>
            </a:r>
            <a:r>
              <a:rPr lang="en-US" altLang="zh-CN" sz="2500" dirty="0"/>
              <a:t>2</a:t>
            </a:r>
            <a:endParaRPr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Open Discussion</a:t>
            </a:r>
            <a:endParaRPr dirty="0"/>
          </a:p>
        </p:txBody>
      </p:sp>
      <p:sp>
        <p:nvSpPr>
          <p:cNvPr id="308" name="Google Shape;308;p50"/>
          <p:cNvSpPr txBox="1">
            <a:spLocks noGrp="1"/>
          </p:cNvSpPr>
          <p:nvPr>
            <p:ph type="body" idx="1"/>
          </p:nvPr>
        </p:nvSpPr>
        <p:spPr>
          <a:xfrm>
            <a:off x="242585" y="811325"/>
            <a:ext cx="8649900" cy="3980100"/>
          </a:xfrm>
          <a:prstGeom prst="rect">
            <a:avLst/>
          </a:prstGeom>
        </p:spPr>
        <p:txBody>
          <a:bodyPr spcFirstLastPara="1" wrap="square" lIns="68575" tIns="34275" rIns="68575" bIns="34275" anchor="t" anchorCtr="0">
            <a:noAutofit/>
          </a:bodyPr>
          <a:lstStyle/>
          <a:p>
            <a:pPr marL="342900" lvl="0" indent="-279400">
              <a:buClr>
                <a:srgbClr val="0E101A"/>
              </a:buClr>
              <a:buSzPts val="1800"/>
              <a:buFont typeface="Calibri"/>
              <a:buChar char="•"/>
            </a:pPr>
            <a:r>
              <a:rPr lang="en-US" altLang="zh-CN" sz="1800" b="1" dirty="0">
                <a:solidFill>
                  <a:srgbClr val="0E101A"/>
                </a:solidFill>
                <a:latin typeface="Calibri" charset="0"/>
                <a:ea typeface="Calibri" charset="0"/>
                <a:cs typeface="Calibri"/>
                <a:sym typeface="Calibri"/>
              </a:rPr>
              <a:t>Any other high priority submodules that we should make more effort on?</a:t>
            </a:r>
          </a:p>
          <a:p>
            <a:pPr marL="342900" lvl="0" indent="-279400">
              <a:buClr>
                <a:srgbClr val="0E101A"/>
              </a:buClr>
              <a:buSzPts val="1800"/>
              <a:buFont typeface="Calibri"/>
              <a:buChar char="•"/>
            </a:pPr>
            <a:r>
              <a:rPr lang="en-US" altLang="zh-CN" sz="1800" b="1" dirty="0">
                <a:solidFill>
                  <a:srgbClr val="0E101A"/>
                </a:solidFill>
                <a:latin typeface="Calibri" charset="0"/>
                <a:ea typeface="Calibri" charset="0"/>
                <a:cs typeface="Calibri"/>
                <a:sym typeface="Calibri"/>
              </a:rPr>
              <a:t>App development?</a:t>
            </a:r>
          </a:p>
          <a:p>
            <a:pPr marL="342900" lvl="0" indent="-279400">
              <a:buClr>
                <a:srgbClr val="0E101A"/>
              </a:buClr>
              <a:buSzPts val="1800"/>
              <a:buFont typeface="Calibri"/>
              <a:buChar char="•"/>
            </a:pPr>
            <a:r>
              <a:rPr lang="en-US" altLang="zh-CN" sz="1800" b="1" dirty="0">
                <a:solidFill>
                  <a:srgbClr val="0E101A"/>
                </a:solidFill>
                <a:latin typeface="Calibri" charset="0"/>
                <a:cs typeface="Calibri"/>
              </a:rPr>
              <a:t>Native Bridge support?</a:t>
            </a:r>
            <a:endParaRPr lang="en-US" altLang="zh-CN" sz="1800" b="1" dirty="0">
              <a:solidFill>
                <a:srgbClr val="0E101A"/>
              </a:solidFill>
              <a:latin typeface="Calibri" charset="0"/>
              <a:cs typeface="Calibri"/>
              <a:sym typeface="Calibri"/>
            </a:endParaRPr>
          </a:p>
          <a:p>
            <a:pPr marL="63500" lvl="0" indent="0" algn="l" rtl="0">
              <a:spcBef>
                <a:spcPts val="0"/>
              </a:spcBef>
              <a:spcAft>
                <a:spcPts val="0"/>
              </a:spcAft>
              <a:buClr>
                <a:srgbClr val="0E101A"/>
              </a:buClr>
              <a:buSzPts val="1800"/>
              <a:buNone/>
            </a:pPr>
            <a:endParaRPr lang="en-GB" sz="1800" b="1" dirty="0">
              <a:solidFill>
                <a:srgbClr val="0E101A"/>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Extra (bionic test from Android 10)</a:t>
            </a:r>
            <a:endParaRPr dirty="0"/>
          </a:p>
        </p:txBody>
      </p:sp>
      <p:sp>
        <p:nvSpPr>
          <p:cNvPr id="308" name="Google Shape;308;p50"/>
          <p:cNvSpPr txBox="1">
            <a:spLocks noGrp="1"/>
          </p:cNvSpPr>
          <p:nvPr>
            <p:ph type="body" idx="1"/>
          </p:nvPr>
        </p:nvSpPr>
        <p:spPr>
          <a:xfrm>
            <a:off x="242585" y="811325"/>
            <a:ext cx="8649900" cy="3980100"/>
          </a:xfrm>
          <a:prstGeom prst="rect">
            <a:avLst/>
          </a:prstGeom>
        </p:spPr>
        <p:txBody>
          <a:bodyPr spcFirstLastPara="1" wrap="square" lIns="68575" tIns="34275" rIns="68575" bIns="34275" anchor="t" anchorCtr="0">
            <a:noAutofit/>
          </a:bodyPr>
          <a:lstStyle/>
          <a:p>
            <a:r>
              <a:rPr lang="en-US" altLang="zh-CN" sz="1200" dirty="0"/>
              <a:t>[  FAILED  ] 16 tests, listed below:</a:t>
            </a:r>
          </a:p>
          <a:p>
            <a:r>
              <a:rPr lang="en-US" altLang="zh-CN" sz="1200" dirty="0"/>
              <a:t>[  FAILED  ] </a:t>
            </a:r>
            <a:r>
              <a:rPr lang="en-US" altLang="zh-CN" sz="1200" dirty="0" err="1"/>
              <a:t>ifunc.function</a:t>
            </a:r>
            <a:r>
              <a:rPr lang="en-US" altLang="zh-CN" sz="1200" dirty="0"/>
              <a:t>     RV clang don’t support </a:t>
            </a:r>
            <a:r>
              <a:rPr lang="en-US" altLang="zh-CN" sz="1200" dirty="0" err="1"/>
              <a:t>ifunc</a:t>
            </a:r>
            <a:r>
              <a:rPr lang="en-US" altLang="zh-CN" sz="1200" dirty="0"/>
              <a:t> relocate</a:t>
            </a:r>
            <a:endParaRPr lang="zh-CN" altLang="en-US" sz="1200" dirty="0"/>
          </a:p>
          <a:p>
            <a:r>
              <a:rPr lang="en-US" altLang="zh-CN" sz="1200" dirty="0"/>
              <a:t>[  FAILED  ] </a:t>
            </a:r>
            <a:r>
              <a:rPr lang="en-US" altLang="zh-CN" sz="1200" dirty="0" err="1"/>
              <a:t>math_h.lrint</a:t>
            </a:r>
            <a:r>
              <a:rPr lang="en-US" altLang="zh-CN" sz="1200" dirty="0"/>
              <a:t>     </a:t>
            </a:r>
            <a:r>
              <a:rPr lang="en-US" altLang="zh-CN" sz="1200" dirty="0" err="1"/>
              <a:t>lrint</a:t>
            </a:r>
            <a:r>
              <a:rPr lang="en-US" altLang="zh-CN" sz="1200" dirty="0"/>
              <a:t> common implementation don’t support round mode </a:t>
            </a:r>
          </a:p>
          <a:p>
            <a:r>
              <a:rPr lang="en-US" altLang="zh-CN" sz="1200" dirty="0"/>
              <a:t>[  FAILED  ] </a:t>
            </a:r>
            <a:r>
              <a:rPr lang="en-US" altLang="zh-CN" sz="1200" dirty="0" err="1"/>
              <a:t>math_h.rint</a:t>
            </a:r>
            <a:r>
              <a:rPr lang="en-US" altLang="zh-CN" sz="1200" dirty="0"/>
              <a:t>     </a:t>
            </a:r>
            <a:r>
              <a:rPr lang="en-US" altLang="zh-CN" sz="1200" dirty="0" err="1"/>
              <a:t>rint</a:t>
            </a:r>
            <a:r>
              <a:rPr lang="zh-CN" altLang="en-US" sz="1200" dirty="0"/>
              <a:t> </a:t>
            </a:r>
            <a:r>
              <a:rPr lang="en-US" altLang="zh-CN" sz="1200" dirty="0"/>
              <a:t>common implementation don’t support round mode </a:t>
            </a:r>
            <a:endParaRPr lang="zh-CN" altLang="en-US" sz="1200" dirty="0"/>
          </a:p>
          <a:p>
            <a:r>
              <a:rPr lang="en-US" altLang="zh-CN" sz="1200" dirty="0"/>
              <a:t>[  FAILED  ] </a:t>
            </a:r>
            <a:r>
              <a:rPr lang="en-US" altLang="zh-CN" sz="1200" dirty="0" err="1"/>
              <a:t>math_h.nearbyint</a:t>
            </a:r>
            <a:r>
              <a:rPr lang="en-US" altLang="zh-CN" sz="1200" dirty="0"/>
              <a:t>     </a:t>
            </a:r>
            <a:r>
              <a:rPr lang="en-US" altLang="zh-CN" sz="1200" dirty="0" err="1"/>
              <a:t>nearbyint</a:t>
            </a:r>
            <a:r>
              <a:rPr lang="zh-CN" altLang="en-US" sz="1200" dirty="0"/>
              <a:t> </a:t>
            </a:r>
            <a:r>
              <a:rPr lang="en-US" altLang="zh-CN" sz="1200" dirty="0"/>
              <a:t>common implementation don’t support round mode </a:t>
            </a:r>
            <a:endParaRPr lang="zh-CN" altLang="en-US" sz="1200" dirty="0"/>
          </a:p>
          <a:p>
            <a:r>
              <a:rPr lang="en-US" altLang="zh-CN" sz="1200" dirty="0"/>
              <a:t>[  FAILED  ] </a:t>
            </a:r>
            <a:r>
              <a:rPr lang="en-US" altLang="zh-CN" sz="1200" dirty="0" err="1"/>
              <a:t>math_h_force_long_double.lrint</a:t>
            </a:r>
            <a:r>
              <a:rPr lang="en-US" altLang="zh-CN" sz="1200" dirty="0"/>
              <a:t>   </a:t>
            </a:r>
            <a:r>
              <a:rPr lang="en-US" altLang="zh-CN" sz="1200" dirty="0" err="1"/>
              <a:t>lrint</a:t>
            </a:r>
            <a:r>
              <a:rPr lang="zh-CN" altLang="en-US" sz="1200" dirty="0"/>
              <a:t> </a:t>
            </a:r>
            <a:r>
              <a:rPr lang="en-US" altLang="zh-CN" sz="1200" dirty="0"/>
              <a:t>common implementation don’t support round mode </a:t>
            </a:r>
            <a:endParaRPr lang="zh-CN" altLang="en-US" sz="1200" dirty="0"/>
          </a:p>
          <a:p>
            <a:r>
              <a:rPr lang="en-US" altLang="zh-CN" sz="1200" dirty="0"/>
              <a:t>[  FAILED  ] </a:t>
            </a:r>
            <a:r>
              <a:rPr lang="en-US" altLang="zh-CN" sz="1200" dirty="0" err="1"/>
              <a:t>math_h_force_long_double.rint</a:t>
            </a:r>
            <a:r>
              <a:rPr lang="en-US" altLang="zh-CN" sz="1200" dirty="0"/>
              <a:t>   </a:t>
            </a:r>
            <a:r>
              <a:rPr lang="en-US" altLang="zh-CN" sz="1200" dirty="0" err="1"/>
              <a:t>rint</a:t>
            </a:r>
            <a:r>
              <a:rPr lang="zh-CN" altLang="en-US" sz="1200" dirty="0"/>
              <a:t> </a:t>
            </a:r>
            <a:r>
              <a:rPr lang="en-US" altLang="zh-CN" sz="1200" dirty="0"/>
              <a:t>common implementation don’t support round mode </a:t>
            </a:r>
            <a:endParaRPr lang="zh-CN" altLang="en-US" sz="1200" dirty="0"/>
          </a:p>
          <a:p>
            <a:r>
              <a:rPr lang="en-US" altLang="zh-CN" sz="1200" dirty="0"/>
              <a:t>[  FAILED  ] </a:t>
            </a:r>
            <a:r>
              <a:rPr lang="en-US" altLang="zh-CN" sz="1200" dirty="0" err="1"/>
              <a:t>math_h_force_long_double.nearbyint</a:t>
            </a:r>
            <a:r>
              <a:rPr lang="en-US" altLang="zh-CN" sz="1200" dirty="0"/>
              <a:t>   </a:t>
            </a:r>
            <a:r>
              <a:rPr lang="en-US" altLang="zh-CN" sz="1200" dirty="0" err="1"/>
              <a:t>nearbyint</a:t>
            </a:r>
            <a:r>
              <a:rPr lang="zh-CN" altLang="en-US" sz="1200" dirty="0"/>
              <a:t> </a:t>
            </a:r>
            <a:r>
              <a:rPr lang="en-US" altLang="zh-CN" sz="1200" dirty="0"/>
              <a:t>common implementation don’t support round mode </a:t>
            </a:r>
            <a:endParaRPr lang="zh-CN" altLang="en-US" sz="1200" dirty="0"/>
          </a:p>
          <a:p>
            <a:r>
              <a:rPr lang="en-US" altLang="zh-CN" sz="1200" dirty="0"/>
              <a:t>[  FAILED  ] </a:t>
            </a:r>
            <a:r>
              <a:rPr lang="en-US" altLang="zh-CN" sz="1200" dirty="0" err="1"/>
              <a:t>setjmp.setjmp_cookie_checksum</a:t>
            </a:r>
            <a:r>
              <a:rPr lang="en-US" altLang="zh-CN" sz="1200" dirty="0"/>
              <a:t>   checksum</a:t>
            </a:r>
            <a:r>
              <a:rPr lang="zh-CN" altLang="en-US" sz="1200" dirty="0"/>
              <a:t> </a:t>
            </a:r>
            <a:r>
              <a:rPr lang="en-US" altLang="zh-CN" sz="1200" dirty="0"/>
              <a:t>need extra implementation</a:t>
            </a:r>
            <a:endParaRPr lang="zh-CN" altLang="en-US" sz="1200" dirty="0"/>
          </a:p>
          <a:p>
            <a:r>
              <a:rPr lang="en-US" altLang="zh-CN" sz="1200" dirty="0"/>
              <a:t>[  FAILED  ] </a:t>
            </a:r>
            <a:r>
              <a:rPr lang="en-US" altLang="zh-CN" sz="1200" dirty="0" err="1"/>
              <a:t>stdio_nofortify.snprintf_sscanf_inf_nan</a:t>
            </a:r>
            <a:r>
              <a:rPr lang="en-US" altLang="zh-CN" sz="1200" dirty="0"/>
              <a:t>   </a:t>
            </a:r>
            <a:r>
              <a:rPr lang="en-US" altLang="zh-CN" sz="1200" dirty="0" err="1"/>
              <a:t>rv</a:t>
            </a:r>
            <a:r>
              <a:rPr lang="zh-CN" altLang="en-US" sz="1200" dirty="0"/>
              <a:t> </a:t>
            </a:r>
            <a:r>
              <a:rPr lang="en-US" altLang="zh-CN" sz="1200" dirty="0"/>
              <a:t>float spec define nan</a:t>
            </a:r>
            <a:r>
              <a:rPr lang="zh-CN" altLang="en-US" sz="1200" dirty="0"/>
              <a:t> </a:t>
            </a:r>
            <a:r>
              <a:rPr lang="en-US" altLang="zh-CN" sz="1200" dirty="0"/>
              <a:t>to be positive</a:t>
            </a:r>
            <a:endParaRPr lang="zh-CN" altLang="en-US" sz="1200" dirty="0"/>
          </a:p>
          <a:p>
            <a:r>
              <a:rPr lang="en-US" altLang="zh-CN" sz="1200" dirty="0"/>
              <a:t>[  FAILED  ] </a:t>
            </a:r>
            <a:r>
              <a:rPr lang="en-US" altLang="zh-CN" sz="1200" dirty="0" err="1"/>
              <a:t>stdio_nofortify.swprintf_swscanf_inf_nan</a:t>
            </a:r>
            <a:r>
              <a:rPr lang="en-US" altLang="zh-CN" sz="1200" dirty="0"/>
              <a:t> </a:t>
            </a:r>
            <a:r>
              <a:rPr lang="en-US" altLang="zh-CN" sz="1200" dirty="0" err="1"/>
              <a:t>rv</a:t>
            </a:r>
            <a:r>
              <a:rPr lang="en-US" altLang="zh-CN" sz="1200" dirty="0"/>
              <a:t> float spec define nan</a:t>
            </a:r>
            <a:r>
              <a:rPr lang="zh-CN" altLang="en-US" sz="1200" dirty="0"/>
              <a:t> </a:t>
            </a:r>
            <a:r>
              <a:rPr lang="en-US" altLang="zh-CN" sz="1200" dirty="0"/>
              <a:t>to be positive</a:t>
            </a:r>
            <a:endParaRPr lang="zh-CN" altLang="en-US" sz="1200" dirty="0"/>
          </a:p>
          <a:p>
            <a:r>
              <a:rPr lang="en-US" altLang="zh-CN" sz="1200" dirty="0"/>
              <a:t>[  FAILED  ] </a:t>
            </a:r>
            <a:r>
              <a:rPr lang="en-US" altLang="zh-CN" sz="1200" dirty="0" err="1"/>
              <a:t>stdio.snprintf_sscanf_inf_nan</a:t>
            </a:r>
            <a:r>
              <a:rPr lang="en-US" altLang="zh-CN" sz="1200" dirty="0"/>
              <a:t> </a:t>
            </a:r>
            <a:r>
              <a:rPr lang="en-US" altLang="zh-CN" sz="1200" dirty="0" err="1"/>
              <a:t>rv</a:t>
            </a:r>
            <a:r>
              <a:rPr lang="en-US" altLang="zh-CN" sz="1200" dirty="0"/>
              <a:t> float spec define nan</a:t>
            </a:r>
            <a:r>
              <a:rPr lang="zh-CN" altLang="en-US" sz="1200" dirty="0"/>
              <a:t> </a:t>
            </a:r>
            <a:r>
              <a:rPr lang="en-US" altLang="zh-CN" sz="1200" dirty="0"/>
              <a:t>to be positive</a:t>
            </a:r>
            <a:endParaRPr lang="zh-CN" altLang="en-US" sz="1200" dirty="0"/>
          </a:p>
          <a:p>
            <a:r>
              <a:rPr lang="en-US" altLang="zh-CN" sz="1200" dirty="0"/>
              <a:t>[  FAILED  ] </a:t>
            </a:r>
            <a:r>
              <a:rPr lang="en-US" altLang="zh-CN" sz="1200" dirty="0" err="1"/>
              <a:t>stdio.swprintf_swscanf_inf_nan</a:t>
            </a:r>
            <a:r>
              <a:rPr lang="en-US" altLang="zh-CN" sz="1200" dirty="0"/>
              <a:t>   </a:t>
            </a:r>
            <a:r>
              <a:rPr lang="en-US" altLang="zh-CN" sz="1200" dirty="0" err="1"/>
              <a:t>rv</a:t>
            </a:r>
            <a:r>
              <a:rPr lang="en-US" altLang="zh-CN" sz="1200" dirty="0"/>
              <a:t> float spec define nan</a:t>
            </a:r>
            <a:r>
              <a:rPr lang="zh-CN" altLang="en-US" sz="1200" dirty="0"/>
              <a:t> </a:t>
            </a:r>
            <a:r>
              <a:rPr lang="en-US" altLang="zh-CN" sz="1200" dirty="0"/>
              <a:t>to be positive</a:t>
            </a:r>
            <a:endParaRPr lang="zh-CN" altLang="en-US" sz="1200" dirty="0"/>
          </a:p>
          <a:p>
            <a:r>
              <a:rPr lang="en-US" altLang="zh-CN" sz="1200" dirty="0"/>
              <a:t>[  FAILED  ] </a:t>
            </a:r>
            <a:r>
              <a:rPr lang="en-US" altLang="zh-CN" sz="1200" dirty="0" err="1"/>
              <a:t>sys_ptrace.watchpoint_stress</a:t>
            </a:r>
            <a:r>
              <a:rPr lang="en-US" altLang="zh-CN" sz="1200" dirty="0"/>
              <a:t>   Linux</a:t>
            </a:r>
            <a:r>
              <a:rPr lang="zh-CN" altLang="en-US" sz="1200" dirty="0"/>
              <a:t> </a:t>
            </a:r>
            <a:r>
              <a:rPr lang="en-US" altLang="zh-CN" sz="1200" dirty="0"/>
              <a:t>kernel </a:t>
            </a:r>
            <a:r>
              <a:rPr lang="en-US" altLang="zh-CN" sz="1200" dirty="0" err="1"/>
              <a:t>ptrace</a:t>
            </a:r>
            <a:r>
              <a:rPr lang="zh-CN" altLang="en-US" sz="1200" dirty="0"/>
              <a:t> </a:t>
            </a:r>
            <a:r>
              <a:rPr lang="en-US" altLang="zh-CN" sz="1200" dirty="0"/>
              <a:t>missing</a:t>
            </a:r>
            <a:r>
              <a:rPr lang="zh-CN" altLang="en-US" sz="1200" dirty="0"/>
              <a:t> </a:t>
            </a:r>
            <a:r>
              <a:rPr lang="en-US" altLang="zh-CN" sz="1200" dirty="0"/>
              <a:t>function</a:t>
            </a:r>
            <a:r>
              <a:rPr lang="zh-CN" altLang="en-US" sz="1200" dirty="0"/>
              <a:t> </a:t>
            </a:r>
            <a:r>
              <a:rPr lang="en-US" altLang="zh-CN" sz="1200" dirty="0"/>
              <a:t>implementation</a:t>
            </a:r>
            <a:endParaRPr lang="zh-CN" altLang="en-US" sz="1200" dirty="0"/>
          </a:p>
          <a:p>
            <a:r>
              <a:rPr lang="en-US" altLang="zh-CN" sz="1200" dirty="0"/>
              <a:t>[  FAILED  ] </a:t>
            </a:r>
            <a:r>
              <a:rPr lang="en-US" altLang="zh-CN" sz="1200" dirty="0" err="1"/>
              <a:t>sys_ptrace.watchpoint_imprecise</a:t>
            </a:r>
            <a:r>
              <a:rPr lang="en-US" altLang="zh-CN" sz="1200" dirty="0"/>
              <a:t>   Linux kernel </a:t>
            </a:r>
            <a:r>
              <a:rPr lang="en-US" altLang="zh-CN" sz="1200" dirty="0" err="1"/>
              <a:t>ptrace</a:t>
            </a:r>
            <a:r>
              <a:rPr lang="zh-CN" altLang="en-US" sz="1200" dirty="0"/>
              <a:t> </a:t>
            </a:r>
            <a:r>
              <a:rPr lang="en-US" altLang="zh-CN" sz="1200" dirty="0"/>
              <a:t>missing</a:t>
            </a:r>
            <a:r>
              <a:rPr lang="zh-CN" altLang="en-US" sz="1200" dirty="0"/>
              <a:t> </a:t>
            </a:r>
            <a:r>
              <a:rPr lang="en-US" altLang="zh-CN" sz="1200" dirty="0"/>
              <a:t>function</a:t>
            </a:r>
            <a:r>
              <a:rPr lang="zh-CN" altLang="en-US" sz="1200" dirty="0"/>
              <a:t> </a:t>
            </a:r>
            <a:r>
              <a:rPr lang="en-US" altLang="zh-CN" sz="1200" dirty="0"/>
              <a:t>implementation</a:t>
            </a:r>
            <a:endParaRPr lang="zh-CN" altLang="en-US" sz="1200" dirty="0"/>
          </a:p>
          <a:p>
            <a:r>
              <a:rPr lang="en-US" altLang="zh-CN" sz="1200" dirty="0"/>
              <a:t>[  FAILED  ] </a:t>
            </a:r>
            <a:r>
              <a:rPr lang="en-US" altLang="zh-CN" sz="1200" dirty="0" err="1"/>
              <a:t>sys_ptrace.hardware_breakpoint</a:t>
            </a:r>
            <a:r>
              <a:rPr lang="en-US" altLang="zh-CN" sz="1200" dirty="0"/>
              <a:t>   </a:t>
            </a:r>
            <a:r>
              <a:rPr lang="en-US" altLang="zh-CN" sz="1200" dirty="0" err="1"/>
              <a:t>Linuxkernel</a:t>
            </a:r>
            <a:r>
              <a:rPr lang="en-US" altLang="zh-CN" sz="1200" dirty="0"/>
              <a:t> </a:t>
            </a:r>
            <a:r>
              <a:rPr lang="en-US" altLang="zh-CN" sz="1200" dirty="0" err="1"/>
              <a:t>ptrace</a:t>
            </a:r>
            <a:r>
              <a:rPr lang="zh-CN" altLang="en-US" sz="1200" dirty="0"/>
              <a:t> </a:t>
            </a:r>
            <a:r>
              <a:rPr lang="en-US" altLang="zh-CN" sz="1200" dirty="0"/>
              <a:t>missing</a:t>
            </a:r>
            <a:r>
              <a:rPr lang="zh-CN" altLang="en-US" sz="1200" dirty="0"/>
              <a:t> </a:t>
            </a:r>
            <a:r>
              <a:rPr lang="en-US" altLang="zh-CN" sz="1200" dirty="0"/>
              <a:t>function</a:t>
            </a:r>
            <a:r>
              <a:rPr lang="zh-CN" altLang="en-US" sz="1200" dirty="0"/>
              <a:t> </a:t>
            </a:r>
            <a:r>
              <a:rPr lang="en-US" altLang="zh-CN" sz="1200" dirty="0"/>
              <a:t>implementation</a:t>
            </a:r>
            <a:endParaRPr lang="zh-CN" altLang="en-US" sz="1200" dirty="0"/>
          </a:p>
          <a:p>
            <a:r>
              <a:rPr lang="en-US" altLang="zh-CN" sz="1200" dirty="0"/>
              <a:t>[  FAILED  ] </a:t>
            </a:r>
            <a:r>
              <a:rPr lang="en-US" altLang="zh-CN" sz="1200" dirty="0" err="1"/>
              <a:t>dlfcn.segment_gap</a:t>
            </a:r>
            <a:r>
              <a:rPr lang="en-US" altLang="zh-CN" sz="1200" dirty="0"/>
              <a:t>   </a:t>
            </a:r>
            <a:r>
              <a:rPr lang="en-US" altLang="zh-CN" sz="1200" dirty="0" err="1"/>
              <a:t>qemu</a:t>
            </a:r>
            <a:r>
              <a:rPr lang="en-US" altLang="zh-CN" sz="1200" dirty="0"/>
              <a:t> don’t have correct exception context</a:t>
            </a:r>
            <a:endParaRPr lang="zh-CN" altLang="en-US" sz="1200" dirty="0"/>
          </a:p>
          <a:p>
            <a:r>
              <a:rPr lang="en-US" altLang="zh-CN" sz="1200" dirty="0"/>
              <a:t>16 FAILED TESTS</a:t>
            </a:r>
          </a:p>
          <a:p>
            <a:pPr marL="63500" lvl="0" indent="0" algn="l" rtl="0">
              <a:spcBef>
                <a:spcPts val="0"/>
              </a:spcBef>
              <a:spcAft>
                <a:spcPts val="0"/>
              </a:spcAft>
              <a:buClr>
                <a:srgbClr val="0E101A"/>
              </a:buClr>
              <a:buSzPts val="1800"/>
              <a:buNone/>
            </a:pPr>
            <a:endParaRPr lang="en-GB" sz="1200" b="1" dirty="0">
              <a:solidFill>
                <a:srgbClr val="0E101A"/>
              </a:solidFill>
              <a:latin typeface="Calibri"/>
              <a:ea typeface="Calibri"/>
              <a:cs typeface="Calibri"/>
              <a:sym typeface="Calibri"/>
            </a:endParaRPr>
          </a:p>
        </p:txBody>
      </p:sp>
    </p:spTree>
    <p:extLst>
      <p:ext uri="{BB962C8B-B14F-4D97-AF65-F5344CB8AC3E}">
        <p14:creationId xmlns:p14="http://schemas.microsoft.com/office/powerpoint/2010/main" val="174521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Antitrust Policy Notice</a:t>
            </a:r>
          </a:p>
          <a:p>
            <a:pPr marL="0" lvl="0" indent="0" algn="l" rtl="0">
              <a:spcBef>
                <a:spcPts val="0"/>
              </a:spcBef>
              <a:spcAft>
                <a:spcPts val="0"/>
              </a:spcAft>
              <a:buNone/>
            </a:pPr>
            <a:endParaRPr lang="en-GB" dirty="0"/>
          </a:p>
          <a:p>
            <a:pPr marL="0" lvl="0" indent="0" algn="l" rtl="0">
              <a:spcBef>
                <a:spcPts val="0"/>
              </a:spcBef>
              <a:spcAft>
                <a:spcPts val="0"/>
              </a:spcAft>
              <a:buClr>
                <a:schemeClr val="dk1"/>
              </a:buClr>
              <a:buSzPts val="1100"/>
              <a:buFont typeface="Arial" panose="020B0604020202020204"/>
              <a:buNone/>
            </a:pPr>
            <a:endParaRPr lang="en-GB" dirty="0"/>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Examples of types of actions that are prohibited at RISC-V International meetings and in connection with RISC-V International activities are described in the RISC-V International Regulations Article 7 available here: </a:t>
            </a:r>
            <a:r>
              <a:rPr lang="en-GB" sz="1600" u="sng" dirty="0">
                <a:solidFill>
                  <a:schemeClr val="hlink"/>
                </a:solidFill>
                <a:latin typeface="Arial" panose="020B0604020202020204"/>
                <a:ea typeface="Arial" panose="020B0604020202020204"/>
                <a:cs typeface="Arial" panose="020B0604020202020204"/>
                <a:sym typeface="Arial" panose="020B0604020202020204"/>
                <a:hlinkClick r:id="rId3"/>
              </a:rPr>
              <a:t>https://riscv.org/regulations/</a:t>
            </a: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If you have questions about these matters, please contact your company counsel.</a:t>
            </a:r>
            <a:endParaRPr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sldNum" idx="12"/>
          </p:nvPr>
        </p:nvSpPr>
        <p:spPr>
          <a:xfrm>
            <a:off x="5029200" y="3625813"/>
            <a:ext cx="1600200" cy="171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GB"/>
              <a:t>3</a:t>
            </a:fld>
            <a:endParaRPr lang="en-GB"/>
          </a:p>
        </p:txBody>
      </p:sp>
      <p:sp>
        <p:nvSpPr>
          <p:cNvPr id="290" name="Google Shape;290;p48"/>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SzPts val="1100"/>
              <a:buNone/>
            </a:pPr>
            <a:r>
              <a:rPr lang="en-GB"/>
              <a:t>RISC-V International</a:t>
            </a:r>
          </a:p>
        </p:txBody>
      </p:sp>
      <p:sp>
        <p:nvSpPr>
          <p:cNvPr id="291" name="Google Shape;291;p48"/>
          <p:cNvSpPr txBox="1">
            <a:spLocks noGrp="1"/>
          </p:cNvSpPr>
          <p:nvPr>
            <p:ph type="body" idx="1"/>
          </p:nvPr>
        </p:nvSpPr>
        <p:spPr>
          <a:xfrm>
            <a:off x="366824" y="1034303"/>
            <a:ext cx="8472300" cy="3894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500"/>
              <a:buNone/>
            </a:pPr>
            <a:r>
              <a:rPr lang="en-GB" sz="1800" dirty="0"/>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dirty="0"/>
              <a:t>We are a transparent, collaborative community where all are welcomed, and all members are encouraged to participate.</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dirty="0"/>
              <a:t>We as members, contributors, and leaders pledge to make participation in our community a harassment-free experience for everyone. </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u="sng" dirty="0">
                <a:solidFill>
                  <a:schemeClr val="hlink"/>
                </a:solidFill>
                <a:hlinkClick r:id="rId3"/>
              </a:rPr>
              <a:t>https://riscv.org/risc-v-international-community-code-of-conduct/</a:t>
            </a:r>
            <a:endParaRPr sz="1800" dirty="0"/>
          </a:p>
          <a:p>
            <a:pPr marL="0" lvl="0" indent="0" algn="l" rtl="0">
              <a:lnSpc>
                <a:spcPct val="100000"/>
              </a:lnSpc>
              <a:spcBef>
                <a:spcPts val="0"/>
              </a:spcBef>
              <a:spcAft>
                <a:spcPts val="0"/>
              </a:spcAft>
              <a:buSzPts val="1500"/>
              <a:buNone/>
            </a:pP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49"/>
          <p:cNvSpPr txBox="1">
            <a:spLocks noGrp="1"/>
          </p:cNvSpPr>
          <p:nvPr>
            <p:ph type="title"/>
          </p:nvPr>
        </p:nvSpPr>
        <p:spPr>
          <a:xfrm>
            <a:off x="275118" y="161365"/>
            <a:ext cx="6011400" cy="514500"/>
          </a:xfrm>
          <a:prstGeom prst="rect">
            <a:avLst/>
          </a:prstGeom>
        </p:spPr>
        <p:txBody>
          <a:bodyPr spcFirstLastPara="1" wrap="square" lIns="67850" tIns="33350" rIns="67850" bIns="33350" anchor="ctr" anchorCtr="0">
            <a:noAutofit/>
          </a:bodyPr>
          <a:lstStyle/>
          <a:p>
            <a:pPr marL="0" lvl="0" indent="0" algn="l" rtl="0">
              <a:spcBef>
                <a:spcPts val="0"/>
              </a:spcBef>
              <a:spcAft>
                <a:spcPts val="0"/>
              </a:spcAft>
              <a:buNone/>
            </a:pPr>
            <a:r>
              <a:rPr lang="en-GB"/>
              <a:t>Agenda</a:t>
            </a:r>
          </a:p>
        </p:txBody>
      </p:sp>
      <p:sp>
        <p:nvSpPr>
          <p:cNvPr id="299" name="Google Shape;299;p49"/>
          <p:cNvSpPr txBox="1">
            <a:spLocks noGrp="1"/>
          </p:cNvSpPr>
          <p:nvPr>
            <p:ph type="body" idx="1"/>
          </p:nvPr>
        </p:nvSpPr>
        <p:spPr>
          <a:xfrm>
            <a:off x="423300" y="913525"/>
            <a:ext cx="8297400" cy="3265500"/>
          </a:xfrm>
          <a:prstGeom prst="rect">
            <a:avLst/>
          </a:prstGeom>
        </p:spPr>
        <p:txBody>
          <a:bodyPr spcFirstLastPara="1" wrap="square" lIns="68575" tIns="34275" rIns="68575" bIns="34275" anchor="t" anchorCtr="0">
            <a:noAutofit/>
          </a:bodyPr>
          <a:lstStyle/>
          <a:p>
            <a:pPr marL="342900" indent="-273050"/>
            <a:r>
              <a:rPr lang="en-US" altLang="zh-CN" dirty="0"/>
              <a:t>Introduce collaborative source code repo(~15 min)</a:t>
            </a:r>
            <a:endParaRPr lang="en-US" dirty="0"/>
          </a:p>
          <a:p>
            <a:pPr marL="800100" lvl="1" indent="-273050"/>
            <a:r>
              <a:rPr lang="en-US" altLang="zh-CN" dirty="0"/>
              <a:t>Main page</a:t>
            </a:r>
          </a:p>
          <a:p>
            <a:pPr marL="800100" lvl="1" indent="-273050"/>
            <a:r>
              <a:rPr lang="en-US" dirty="0"/>
              <a:t>How to contribute</a:t>
            </a:r>
          </a:p>
          <a:p>
            <a:pPr marL="800100" lvl="1" indent="-273050"/>
            <a:r>
              <a:rPr lang="en-US" dirty="0"/>
              <a:t>Android 12 RISC-V support </a:t>
            </a:r>
            <a:r>
              <a:rPr lang="en-US" altLang="zh-CN" dirty="0"/>
              <a:t>status</a:t>
            </a:r>
            <a:endParaRPr lang="en-US" dirty="0"/>
          </a:p>
          <a:p>
            <a:pPr marL="342900" indent="-273050"/>
            <a:r>
              <a:rPr lang="en-GB" altLang="zh-CN" dirty="0"/>
              <a:t>Roadmap</a:t>
            </a:r>
            <a:r>
              <a:rPr lang="en-US" altLang="zh-CN" dirty="0"/>
              <a:t> (~15 min) @Chen </a:t>
            </a:r>
            <a:r>
              <a:rPr lang="en-US" altLang="zh-CN" dirty="0" err="1"/>
              <a:t>Guoyin</a:t>
            </a:r>
            <a:endParaRPr lang="en-GB" altLang="zh-CN" dirty="0"/>
          </a:p>
          <a:p>
            <a:pPr marL="342900" indent="-273050"/>
            <a:r>
              <a:rPr lang="en-US" altLang="zh-CN" dirty="0"/>
              <a:t>Open Discussion</a:t>
            </a:r>
            <a:endParaRPr lang="en-GB" dirty="0"/>
          </a:p>
          <a:p>
            <a:pPr marL="0" lvl="0" indent="0" algn="l" rtl="0">
              <a:spcBef>
                <a:spcPts val="0"/>
              </a:spcBef>
              <a:spcAft>
                <a:spcPts val="0"/>
              </a:spcAft>
              <a:buNone/>
            </a:pPr>
            <a:endParaRPr sz="1700" dirty="0"/>
          </a:p>
          <a:p>
            <a:pPr marL="0" lvl="0" indent="0" algn="l" rtl="0">
              <a:spcBef>
                <a:spcPts val="0"/>
              </a:spcBef>
              <a:spcAft>
                <a:spcPts val="0"/>
              </a:spcAft>
              <a:buNone/>
            </a:pPr>
            <a:endParaRPr sz="2000" dirty="0"/>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sz="2400" dirty="0"/>
              <a:t>RISC-V Android collaborative source code repo </a:t>
            </a:r>
            <a:endParaRPr sz="2400" dirty="0"/>
          </a:p>
        </p:txBody>
      </p:sp>
      <p:sp>
        <p:nvSpPr>
          <p:cNvPr id="3" name="文本占位符 2">
            <a:extLst>
              <a:ext uri="{FF2B5EF4-FFF2-40B4-BE49-F238E27FC236}">
                <a16:creationId xmlns:a16="http://schemas.microsoft.com/office/drawing/2014/main" id="{C7F8FB79-737A-48F6-93E6-8AEF616A36F8}"/>
              </a:ext>
            </a:extLst>
          </p:cNvPr>
          <p:cNvSpPr>
            <a:spLocks noGrp="1"/>
          </p:cNvSpPr>
          <p:nvPr>
            <p:ph type="body" idx="1"/>
          </p:nvPr>
        </p:nvSpPr>
        <p:spPr>
          <a:xfrm>
            <a:off x="366824" y="1034303"/>
            <a:ext cx="4803890" cy="3712500"/>
          </a:xfrm>
        </p:spPr>
        <p:txBody>
          <a:bodyPr/>
          <a:lstStyle/>
          <a:p>
            <a:r>
              <a:rPr lang="en-US" altLang="zh-CN" dirty="0"/>
              <a:t>Main project RISC-V support base on android10-release</a:t>
            </a:r>
          </a:p>
          <a:p>
            <a:r>
              <a:rPr lang="en-US" altLang="zh-CN" dirty="0"/>
              <a:t>Main project RISC-V support base on android-12.0.0_r2</a:t>
            </a:r>
          </a:p>
          <a:p>
            <a:r>
              <a:rPr lang="en-US" altLang="zh-CN" dirty="0"/>
              <a:t>Prebuilt projects support for NDK,</a:t>
            </a:r>
            <a:r>
              <a:rPr lang="zh-CN" altLang="en-US" dirty="0"/>
              <a:t> </a:t>
            </a:r>
            <a:r>
              <a:rPr lang="en-US" altLang="zh-CN" dirty="0"/>
              <a:t>LLVM, RUST and emulator</a:t>
            </a:r>
          </a:p>
          <a:p>
            <a:r>
              <a:rPr lang="en-US" altLang="zh-CN" dirty="0"/>
              <a:t>100+ architecture related sub gits</a:t>
            </a:r>
          </a:p>
          <a:p>
            <a:r>
              <a:rPr lang="en-US" altLang="zh-CN" dirty="0"/>
              <a:t>Basic RISC-V arch support; bugfix &amp; optimization required</a:t>
            </a:r>
            <a:endParaRPr lang="zh-CN" altLang="en-US" dirty="0"/>
          </a:p>
        </p:txBody>
      </p:sp>
      <p:pic>
        <p:nvPicPr>
          <p:cNvPr id="5" name="图片 4">
            <a:extLst>
              <a:ext uri="{FF2B5EF4-FFF2-40B4-BE49-F238E27FC236}">
                <a16:creationId xmlns:a16="http://schemas.microsoft.com/office/drawing/2014/main" id="{DDC97555-8668-4FDC-97DF-13B84F497C04}"/>
              </a:ext>
            </a:extLst>
          </p:cNvPr>
          <p:cNvPicPr>
            <a:picLocks noChangeAspect="1"/>
          </p:cNvPicPr>
          <p:nvPr/>
        </p:nvPicPr>
        <p:blipFill>
          <a:blip r:embed="rId3"/>
          <a:stretch>
            <a:fillRect/>
          </a:stretch>
        </p:blipFill>
        <p:spPr>
          <a:xfrm>
            <a:off x="5558064" y="1034303"/>
            <a:ext cx="3093273" cy="3227614"/>
          </a:xfrm>
          <a:prstGeom prst="rect">
            <a:avLst/>
          </a:prstGeom>
        </p:spPr>
      </p:pic>
      <p:sp>
        <p:nvSpPr>
          <p:cNvPr id="6" name="矩形 5">
            <a:extLst>
              <a:ext uri="{FF2B5EF4-FFF2-40B4-BE49-F238E27FC236}">
                <a16:creationId xmlns:a16="http://schemas.microsoft.com/office/drawing/2014/main" id="{D934D158-1F23-4085-AE3A-96A7156B9528}"/>
              </a:ext>
            </a:extLst>
          </p:cNvPr>
          <p:cNvSpPr/>
          <p:nvPr/>
        </p:nvSpPr>
        <p:spPr>
          <a:xfrm>
            <a:off x="4977968" y="4592914"/>
            <a:ext cx="4043094" cy="307777"/>
          </a:xfrm>
          <a:prstGeom prst="rect">
            <a:avLst/>
          </a:prstGeom>
        </p:spPr>
        <p:txBody>
          <a:bodyPr wrap="none">
            <a:spAutoFit/>
          </a:bodyPr>
          <a:lstStyle/>
          <a:p>
            <a:r>
              <a:rPr lang="zh-CN" altLang="en-US" dirty="0"/>
              <a:t>https://github.com/riscv-android-src/riscv-android</a:t>
            </a:r>
          </a:p>
        </p:txBody>
      </p:sp>
    </p:spTree>
    <p:extLst>
      <p:ext uri="{BB962C8B-B14F-4D97-AF65-F5344CB8AC3E}">
        <p14:creationId xmlns:p14="http://schemas.microsoft.com/office/powerpoint/2010/main" val="2996414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How to Contribute</a:t>
            </a:r>
            <a:endParaRPr dirty="0"/>
          </a:p>
        </p:txBody>
      </p:sp>
      <p:sp>
        <p:nvSpPr>
          <p:cNvPr id="3" name="矩形 2">
            <a:extLst>
              <a:ext uri="{FF2B5EF4-FFF2-40B4-BE49-F238E27FC236}">
                <a16:creationId xmlns:a16="http://schemas.microsoft.com/office/drawing/2014/main" id="{2B2B715A-91B7-4DE8-8993-ED122C5A4D4B}"/>
              </a:ext>
            </a:extLst>
          </p:cNvPr>
          <p:cNvSpPr/>
          <p:nvPr/>
        </p:nvSpPr>
        <p:spPr>
          <a:xfrm>
            <a:off x="306435" y="1448365"/>
            <a:ext cx="2460133" cy="2246769"/>
          </a:xfrm>
          <a:prstGeom prst="rect">
            <a:avLst/>
          </a:prstGeom>
        </p:spPr>
        <p:txBody>
          <a:bodyPr wrap="square">
            <a:spAutoFit/>
          </a:bodyPr>
          <a:lstStyle/>
          <a:p>
            <a:r>
              <a:rPr lang="en-US" altLang="zh-CN" dirty="0">
                <a:latin typeface="Tahoma" panose="020B0604030504040204" pitchFamily="34" charset="0"/>
              </a:rPr>
              <a:t>&gt; </a:t>
            </a:r>
            <a:r>
              <a:rPr lang="en-US" altLang="zh-CN" dirty="0" err="1">
                <a:latin typeface="Tahoma" panose="020B0604030504040204" pitchFamily="34" charset="0"/>
              </a:rPr>
              <a:t>mkdir</a:t>
            </a:r>
            <a:r>
              <a:rPr lang="en-US" altLang="zh-CN" dirty="0">
                <a:latin typeface="Tahoma" panose="020B0604030504040204" pitchFamily="34" charset="0"/>
              </a:rPr>
              <a:t> </a:t>
            </a:r>
            <a:r>
              <a:rPr lang="en-US" altLang="zh-CN" dirty="0" err="1">
                <a:latin typeface="Tahoma" panose="020B0604030504040204" pitchFamily="34" charset="0"/>
              </a:rPr>
              <a:t>riscv</a:t>
            </a:r>
            <a:r>
              <a:rPr lang="en-US" altLang="zh-CN" dirty="0">
                <a:latin typeface="Tahoma" panose="020B0604030504040204" pitchFamily="34" charset="0"/>
              </a:rPr>
              <a:t>-android-</a:t>
            </a:r>
            <a:r>
              <a:rPr lang="en-US" altLang="zh-CN" dirty="0" err="1">
                <a:latin typeface="Tahoma" panose="020B0604030504040204" pitchFamily="34" charset="0"/>
              </a:rPr>
              <a:t>src</a:t>
            </a:r>
            <a:endParaRPr lang="en-US" altLang="zh-CN" dirty="0">
              <a:latin typeface="Tahoma" panose="020B0604030504040204" pitchFamily="34" charset="0"/>
            </a:endParaRPr>
          </a:p>
          <a:p>
            <a:r>
              <a:rPr lang="en-US" altLang="zh-CN" dirty="0">
                <a:latin typeface="Tahoma" panose="020B0604030504040204" pitchFamily="34" charset="0"/>
              </a:rPr>
              <a:t>&gt; cd </a:t>
            </a:r>
            <a:r>
              <a:rPr lang="en-US" altLang="zh-CN" dirty="0" err="1">
                <a:latin typeface="Tahoma" panose="020B0604030504040204" pitchFamily="34" charset="0"/>
              </a:rPr>
              <a:t>riscv</a:t>
            </a:r>
            <a:r>
              <a:rPr lang="en-US" altLang="zh-CN" dirty="0">
                <a:latin typeface="Tahoma" panose="020B0604030504040204" pitchFamily="34" charset="0"/>
              </a:rPr>
              <a:t>-android-</a:t>
            </a:r>
            <a:r>
              <a:rPr lang="en-US" altLang="zh-CN" dirty="0" err="1">
                <a:latin typeface="Tahoma" panose="020B0604030504040204" pitchFamily="34" charset="0"/>
              </a:rPr>
              <a:t>src</a:t>
            </a:r>
            <a:endParaRPr lang="en-US" altLang="zh-CN" dirty="0">
              <a:latin typeface="Tahoma" panose="020B0604030504040204" pitchFamily="34" charset="0"/>
            </a:endParaRPr>
          </a:p>
          <a:p>
            <a:r>
              <a:rPr lang="en-US" altLang="zh-CN" dirty="0">
                <a:latin typeface="Tahoma" panose="020B0604030504040204" pitchFamily="34" charset="0"/>
              </a:rPr>
              <a:t>&gt; repo init -u </a:t>
            </a:r>
            <a:r>
              <a:rPr lang="en-US" altLang="zh-CN" dirty="0" err="1">
                <a:latin typeface="Tahoma" panose="020B0604030504040204" pitchFamily="34" charset="0"/>
              </a:rPr>
              <a:t>git@github.com:riscv-android-src</a:t>
            </a:r>
            <a:r>
              <a:rPr lang="en-US" altLang="zh-CN" dirty="0">
                <a:latin typeface="Tahoma" panose="020B0604030504040204" pitchFamily="34" charset="0"/>
              </a:rPr>
              <a:t>/</a:t>
            </a:r>
            <a:r>
              <a:rPr lang="en-US" altLang="zh-CN" dirty="0" err="1">
                <a:latin typeface="Tahoma" panose="020B0604030504040204" pitchFamily="34" charset="0"/>
              </a:rPr>
              <a:t>manifest.git</a:t>
            </a:r>
            <a:r>
              <a:rPr lang="en-US" altLang="zh-CN" dirty="0">
                <a:latin typeface="Tahoma" panose="020B0604030504040204" pitchFamily="34" charset="0"/>
              </a:rPr>
              <a:t> -b riscv64-android-12.0.0_dev</a:t>
            </a:r>
          </a:p>
          <a:p>
            <a:r>
              <a:rPr lang="en-US" altLang="zh-CN" dirty="0">
                <a:latin typeface="Tahoma" panose="020B0604030504040204" pitchFamily="34" charset="0"/>
              </a:rPr>
              <a:t>&gt; repo sync</a:t>
            </a:r>
          </a:p>
          <a:p>
            <a:r>
              <a:rPr lang="en-US" altLang="zh-CN" dirty="0">
                <a:latin typeface="Tahoma" panose="020B0604030504040204" pitchFamily="34" charset="0"/>
              </a:rPr>
              <a:t>&gt; source build/envsetup.sh</a:t>
            </a:r>
          </a:p>
          <a:p>
            <a:r>
              <a:rPr lang="en-US" altLang="zh-CN" dirty="0">
                <a:latin typeface="Tahoma" panose="020B0604030504040204" pitchFamily="34" charset="0"/>
              </a:rPr>
              <a:t>&gt; lunch aosp_riscv64-eng</a:t>
            </a:r>
          </a:p>
          <a:p>
            <a:r>
              <a:rPr lang="en-US" altLang="zh-CN" dirty="0">
                <a:latin typeface="Tahoma" panose="020B0604030504040204" pitchFamily="34" charset="0"/>
              </a:rPr>
              <a:t>&gt; m -j</a:t>
            </a:r>
          </a:p>
        </p:txBody>
      </p:sp>
      <p:sp>
        <p:nvSpPr>
          <p:cNvPr id="8" name="矩形 7">
            <a:extLst>
              <a:ext uri="{FF2B5EF4-FFF2-40B4-BE49-F238E27FC236}">
                <a16:creationId xmlns:a16="http://schemas.microsoft.com/office/drawing/2014/main" id="{830AFBC6-8BEC-46D0-BA6F-26441D2B7691}"/>
              </a:ext>
            </a:extLst>
          </p:cNvPr>
          <p:cNvSpPr/>
          <p:nvPr/>
        </p:nvSpPr>
        <p:spPr>
          <a:xfrm>
            <a:off x="558368" y="4022439"/>
            <a:ext cx="1673203" cy="646331"/>
          </a:xfrm>
          <a:prstGeom prst="rect">
            <a:avLst/>
          </a:prstGeom>
        </p:spPr>
        <p:txBody>
          <a:bodyPr wrap="square">
            <a:spAutoFit/>
          </a:bodyPr>
          <a:lstStyle/>
          <a:p>
            <a:pPr algn="ctr"/>
            <a:r>
              <a:rPr lang="en-US" altLang="zh-CN" sz="1800" dirty="0">
                <a:solidFill>
                  <a:schemeClr val="accent2">
                    <a:lumMod val="75000"/>
                    <a:lumOff val="25000"/>
                  </a:schemeClr>
                </a:solidFill>
              </a:rPr>
              <a:t>Setup a build environment</a:t>
            </a:r>
            <a:endParaRPr lang="zh-CN" altLang="en-US" sz="1800" dirty="0">
              <a:solidFill>
                <a:schemeClr val="accent2">
                  <a:lumMod val="75000"/>
                  <a:lumOff val="25000"/>
                </a:schemeClr>
              </a:solidFill>
            </a:endParaRPr>
          </a:p>
        </p:txBody>
      </p:sp>
      <p:pic>
        <p:nvPicPr>
          <p:cNvPr id="6" name="图片 5">
            <a:extLst>
              <a:ext uri="{FF2B5EF4-FFF2-40B4-BE49-F238E27FC236}">
                <a16:creationId xmlns:a16="http://schemas.microsoft.com/office/drawing/2014/main" id="{68946886-E2B5-4E13-9147-A13EA2185834}"/>
              </a:ext>
            </a:extLst>
          </p:cNvPr>
          <p:cNvPicPr>
            <a:picLocks noChangeAspect="1"/>
          </p:cNvPicPr>
          <p:nvPr/>
        </p:nvPicPr>
        <p:blipFill>
          <a:blip r:embed="rId3"/>
          <a:stretch>
            <a:fillRect/>
          </a:stretch>
        </p:blipFill>
        <p:spPr>
          <a:xfrm>
            <a:off x="2560219" y="791321"/>
            <a:ext cx="3067051" cy="1576388"/>
          </a:xfrm>
          <a:prstGeom prst="rect">
            <a:avLst/>
          </a:prstGeom>
        </p:spPr>
      </p:pic>
      <p:pic>
        <p:nvPicPr>
          <p:cNvPr id="7" name="图片 6">
            <a:extLst>
              <a:ext uri="{FF2B5EF4-FFF2-40B4-BE49-F238E27FC236}">
                <a16:creationId xmlns:a16="http://schemas.microsoft.com/office/drawing/2014/main" id="{C776DF20-E5F0-4A54-8CB4-77A10B2D5750}"/>
              </a:ext>
            </a:extLst>
          </p:cNvPr>
          <p:cNvPicPr>
            <a:picLocks noChangeAspect="1"/>
          </p:cNvPicPr>
          <p:nvPr/>
        </p:nvPicPr>
        <p:blipFill>
          <a:blip r:embed="rId4"/>
          <a:stretch>
            <a:fillRect/>
          </a:stretch>
        </p:blipFill>
        <p:spPr>
          <a:xfrm>
            <a:off x="3037453" y="2404093"/>
            <a:ext cx="1814513" cy="1533525"/>
          </a:xfrm>
          <a:prstGeom prst="rect">
            <a:avLst/>
          </a:prstGeom>
        </p:spPr>
      </p:pic>
      <p:sp>
        <p:nvSpPr>
          <p:cNvPr id="11" name="矩形 10">
            <a:extLst>
              <a:ext uri="{FF2B5EF4-FFF2-40B4-BE49-F238E27FC236}">
                <a16:creationId xmlns:a16="http://schemas.microsoft.com/office/drawing/2014/main" id="{DA067C88-6986-411C-B15D-E05DDFDB1BE6}"/>
              </a:ext>
            </a:extLst>
          </p:cNvPr>
          <p:cNvSpPr/>
          <p:nvPr/>
        </p:nvSpPr>
        <p:spPr>
          <a:xfrm>
            <a:off x="2464947" y="4001123"/>
            <a:ext cx="2959523" cy="923330"/>
          </a:xfrm>
          <a:prstGeom prst="rect">
            <a:avLst/>
          </a:prstGeom>
        </p:spPr>
        <p:txBody>
          <a:bodyPr wrap="square">
            <a:spAutoFit/>
          </a:bodyPr>
          <a:lstStyle/>
          <a:p>
            <a:pPr algn="ctr"/>
            <a:r>
              <a:rPr lang="en-US" altLang="zh-CN" sz="1800" dirty="0">
                <a:solidFill>
                  <a:schemeClr val="accent2">
                    <a:lumMod val="75000"/>
                    <a:lumOff val="25000"/>
                  </a:schemeClr>
                </a:solidFill>
              </a:rPr>
              <a:t>Fork the repository  you want to change and create development branch</a:t>
            </a:r>
            <a:endParaRPr lang="zh-CN" altLang="en-US" sz="1800" dirty="0">
              <a:solidFill>
                <a:schemeClr val="accent2">
                  <a:lumMod val="75000"/>
                  <a:lumOff val="25000"/>
                </a:schemeClr>
              </a:solidFill>
            </a:endParaRPr>
          </a:p>
        </p:txBody>
      </p:sp>
      <p:pic>
        <p:nvPicPr>
          <p:cNvPr id="12" name="图片 11">
            <a:extLst>
              <a:ext uri="{FF2B5EF4-FFF2-40B4-BE49-F238E27FC236}">
                <a16:creationId xmlns:a16="http://schemas.microsoft.com/office/drawing/2014/main" id="{824D301E-CA1F-4D4C-94AA-B363D311C784}"/>
              </a:ext>
            </a:extLst>
          </p:cNvPr>
          <p:cNvPicPr>
            <a:picLocks noChangeAspect="1"/>
          </p:cNvPicPr>
          <p:nvPr/>
        </p:nvPicPr>
        <p:blipFill>
          <a:blip r:embed="rId5"/>
          <a:stretch>
            <a:fillRect/>
          </a:stretch>
        </p:blipFill>
        <p:spPr>
          <a:xfrm>
            <a:off x="5737125" y="1109904"/>
            <a:ext cx="3362773" cy="591384"/>
          </a:xfrm>
          <a:prstGeom prst="rect">
            <a:avLst/>
          </a:prstGeom>
        </p:spPr>
      </p:pic>
      <p:pic>
        <p:nvPicPr>
          <p:cNvPr id="13" name="图片 12">
            <a:extLst>
              <a:ext uri="{FF2B5EF4-FFF2-40B4-BE49-F238E27FC236}">
                <a16:creationId xmlns:a16="http://schemas.microsoft.com/office/drawing/2014/main" id="{024BCC53-9FD2-487B-80DA-267E62C07F68}"/>
              </a:ext>
            </a:extLst>
          </p:cNvPr>
          <p:cNvPicPr>
            <a:picLocks noChangeAspect="1"/>
          </p:cNvPicPr>
          <p:nvPr/>
        </p:nvPicPr>
        <p:blipFill>
          <a:blip r:embed="rId6"/>
          <a:stretch>
            <a:fillRect/>
          </a:stretch>
        </p:blipFill>
        <p:spPr>
          <a:xfrm>
            <a:off x="5781227" y="1881003"/>
            <a:ext cx="3274571" cy="1046179"/>
          </a:xfrm>
          <a:prstGeom prst="rect">
            <a:avLst/>
          </a:prstGeom>
        </p:spPr>
      </p:pic>
      <p:pic>
        <p:nvPicPr>
          <p:cNvPr id="14" name="图片 13">
            <a:extLst>
              <a:ext uri="{FF2B5EF4-FFF2-40B4-BE49-F238E27FC236}">
                <a16:creationId xmlns:a16="http://schemas.microsoft.com/office/drawing/2014/main" id="{2E2D6900-F700-4393-88CB-2336AAA378F8}"/>
              </a:ext>
            </a:extLst>
          </p:cNvPr>
          <p:cNvPicPr>
            <a:picLocks noChangeAspect="1"/>
          </p:cNvPicPr>
          <p:nvPr/>
        </p:nvPicPr>
        <p:blipFill>
          <a:blip r:embed="rId7"/>
          <a:stretch>
            <a:fillRect/>
          </a:stretch>
        </p:blipFill>
        <p:spPr>
          <a:xfrm>
            <a:off x="6193971" y="2702500"/>
            <a:ext cx="2643594" cy="1331096"/>
          </a:xfrm>
          <a:prstGeom prst="rect">
            <a:avLst/>
          </a:prstGeom>
        </p:spPr>
      </p:pic>
      <p:sp>
        <p:nvSpPr>
          <p:cNvPr id="17" name="矩形 16">
            <a:extLst>
              <a:ext uri="{FF2B5EF4-FFF2-40B4-BE49-F238E27FC236}">
                <a16:creationId xmlns:a16="http://schemas.microsoft.com/office/drawing/2014/main" id="{91484A76-FB60-4116-BA76-8BEE4B466A67}"/>
              </a:ext>
            </a:extLst>
          </p:cNvPr>
          <p:cNvSpPr/>
          <p:nvPr/>
        </p:nvSpPr>
        <p:spPr>
          <a:xfrm>
            <a:off x="5878042" y="4057663"/>
            <a:ext cx="2959523" cy="646331"/>
          </a:xfrm>
          <a:prstGeom prst="rect">
            <a:avLst/>
          </a:prstGeom>
        </p:spPr>
        <p:txBody>
          <a:bodyPr wrap="square">
            <a:spAutoFit/>
          </a:bodyPr>
          <a:lstStyle/>
          <a:p>
            <a:pPr algn="ctr"/>
            <a:r>
              <a:rPr lang="en-US" altLang="zh-CN" sz="1800" dirty="0">
                <a:solidFill>
                  <a:schemeClr val="accent2">
                    <a:lumMod val="75000"/>
                    <a:lumOff val="25000"/>
                  </a:schemeClr>
                </a:solidFill>
              </a:rPr>
              <a:t>Commit your changes and send a pull request</a:t>
            </a:r>
            <a:endParaRPr lang="zh-CN" altLang="en-US" sz="1800" dirty="0">
              <a:solidFill>
                <a:schemeClr val="accent2">
                  <a:lumMod val="75000"/>
                  <a:lumOff val="2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b="0" dirty="0"/>
              <a:t>Android 12 RISC-V support status</a:t>
            </a:r>
            <a:endParaRPr b="0" dirty="0"/>
          </a:p>
        </p:txBody>
      </p:sp>
      <p:sp>
        <p:nvSpPr>
          <p:cNvPr id="308" name="Google Shape;308;p50"/>
          <p:cNvSpPr txBox="1">
            <a:spLocks noGrp="1"/>
          </p:cNvSpPr>
          <p:nvPr>
            <p:ph type="body" idx="1"/>
          </p:nvPr>
        </p:nvSpPr>
        <p:spPr>
          <a:xfrm>
            <a:off x="239525" y="811325"/>
            <a:ext cx="5000690" cy="3980100"/>
          </a:xfrm>
          <a:prstGeom prst="rect">
            <a:avLst/>
          </a:prstGeom>
        </p:spPr>
        <p:txBody>
          <a:bodyPr spcFirstLastPara="1" wrap="square" lIns="68575" tIns="34275" rIns="68575" bIns="34275" anchor="t" anchorCtr="0">
            <a:noAutofit/>
          </a:bodyPr>
          <a:lstStyle/>
          <a:p>
            <a:pPr marL="342900" lvl="0" indent="-279400">
              <a:buClr>
                <a:srgbClr val="0E101A"/>
              </a:buClr>
              <a:buSzPts val="1800"/>
              <a:buFont typeface="Calibri"/>
              <a:buChar char="•"/>
            </a:pPr>
            <a:r>
              <a:rPr lang="en-US" altLang="zh-CN" sz="1800" dirty="0">
                <a:solidFill>
                  <a:srgbClr val="0E101A"/>
                </a:solidFill>
                <a:latin typeface="Calibri"/>
                <a:ea typeface="Calibri"/>
                <a:cs typeface="Calibri"/>
                <a:sym typeface="Calibri"/>
              </a:rPr>
              <a:t>Basic build infrastructure for RISC-V is supported(</a:t>
            </a:r>
            <a:r>
              <a:rPr lang="en-US" altLang="zh-CN" sz="1800" dirty="0" err="1">
                <a:solidFill>
                  <a:srgbClr val="0E101A"/>
                </a:solidFill>
                <a:latin typeface="Calibri"/>
                <a:ea typeface="Calibri"/>
                <a:cs typeface="Calibri"/>
                <a:sym typeface="Calibri"/>
              </a:rPr>
              <a:t>Bazel</a:t>
            </a:r>
            <a:r>
              <a:rPr lang="en-US" altLang="zh-CN" sz="1800" dirty="0">
                <a:solidFill>
                  <a:srgbClr val="0E101A"/>
                </a:solidFill>
                <a:latin typeface="Calibri"/>
                <a:ea typeface="Calibri"/>
                <a:cs typeface="Calibri"/>
                <a:sym typeface="Calibri"/>
              </a:rPr>
              <a:t>, RUST…)</a:t>
            </a:r>
          </a:p>
          <a:p>
            <a:pPr marL="342900" lvl="0" indent="-279400" algn="l" rtl="0">
              <a:spcBef>
                <a:spcPts val="0"/>
              </a:spcBef>
              <a:spcAft>
                <a:spcPts val="0"/>
              </a:spcAft>
              <a:buClr>
                <a:srgbClr val="0E101A"/>
              </a:buClr>
              <a:buSzPts val="1800"/>
              <a:buFont typeface="Calibri"/>
              <a:buChar char="•"/>
            </a:pPr>
            <a:r>
              <a:rPr lang="en-US" sz="1800" dirty="0">
                <a:solidFill>
                  <a:srgbClr val="0E101A"/>
                </a:solidFill>
                <a:latin typeface="Calibri"/>
                <a:ea typeface="Calibri"/>
                <a:cs typeface="Calibri"/>
                <a:sym typeface="Calibri"/>
              </a:rPr>
              <a:t>Super, system, vendor, </a:t>
            </a:r>
            <a:r>
              <a:rPr lang="en-US" sz="1800" dirty="0" err="1">
                <a:solidFill>
                  <a:srgbClr val="0E101A"/>
                </a:solidFill>
                <a:latin typeface="Calibri"/>
                <a:ea typeface="Calibri"/>
                <a:cs typeface="Calibri"/>
                <a:sym typeface="Calibri"/>
              </a:rPr>
              <a:t>ramdisk</a:t>
            </a:r>
            <a:r>
              <a:rPr lang="en-US" sz="1800" dirty="0">
                <a:solidFill>
                  <a:srgbClr val="0E101A"/>
                </a:solidFill>
                <a:latin typeface="Calibri"/>
                <a:ea typeface="Calibri"/>
                <a:cs typeface="Calibri"/>
                <a:sym typeface="Calibri"/>
              </a:rPr>
              <a:t>, </a:t>
            </a:r>
            <a:r>
              <a:rPr lang="en-US" sz="1800" dirty="0" err="1">
                <a:solidFill>
                  <a:srgbClr val="0E101A"/>
                </a:solidFill>
                <a:latin typeface="Calibri"/>
                <a:ea typeface="Calibri"/>
                <a:cs typeface="Calibri"/>
                <a:sym typeface="Calibri"/>
              </a:rPr>
              <a:t>userdata</a:t>
            </a:r>
            <a:r>
              <a:rPr lang="en-US" sz="1800" dirty="0">
                <a:solidFill>
                  <a:srgbClr val="0E101A"/>
                </a:solidFill>
                <a:latin typeface="Calibri"/>
                <a:ea typeface="Calibri"/>
                <a:cs typeface="Calibri"/>
                <a:sym typeface="Calibri"/>
              </a:rPr>
              <a:t> images can be generated</a:t>
            </a:r>
          </a:p>
          <a:p>
            <a:pPr marL="342900" lvl="0" indent="-279400" algn="l" rtl="0">
              <a:spcBef>
                <a:spcPts val="0"/>
              </a:spcBef>
              <a:spcAft>
                <a:spcPts val="0"/>
              </a:spcAft>
              <a:buClr>
                <a:srgbClr val="0E101A"/>
              </a:buClr>
              <a:buSzPts val="1800"/>
              <a:buFont typeface="Calibri"/>
              <a:buChar char="•"/>
            </a:pPr>
            <a:r>
              <a:rPr lang="en-US" altLang="zh-CN" sz="1800" dirty="0">
                <a:solidFill>
                  <a:srgbClr val="0E101A"/>
                </a:solidFill>
                <a:latin typeface="Calibri"/>
                <a:ea typeface="Calibri"/>
                <a:cs typeface="Calibri"/>
                <a:sym typeface="Calibri"/>
              </a:rPr>
              <a:t>NDK, SDK can be generated with Android 12</a:t>
            </a:r>
          </a:p>
          <a:p>
            <a:pPr marL="342900" lvl="0" indent="-279400">
              <a:buClr>
                <a:srgbClr val="0E101A"/>
              </a:buClr>
              <a:buSzPts val="1800"/>
              <a:buFont typeface="Calibri"/>
              <a:buChar char="•"/>
            </a:pPr>
            <a:r>
              <a:rPr lang="en-US" altLang="zh-CN" sz="1800" dirty="0">
                <a:solidFill>
                  <a:srgbClr val="0E101A"/>
                </a:solidFill>
                <a:latin typeface="Calibri"/>
                <a:ea typeface="Calibri"/>
                <a:cs typeface="Calibri"/>
                <a:sym typeface="Calibri"/>
              </a:rPr>
              <a:t>Can boot to console with emulator</a:t>
            </a:r>
          </a:p>
          <a:p>
            <a:pPr marL="342900" lvl="0" indent="-279400">
              <a:buClr>
                <a:srgbClr val="0E101A"/>
              </a:buClr>
              <a:buSzPts val="1800"/>
              <a:buFont typeface="Calibri"/>
              <a:buChar char="•"/>
            </a:pPr>
            <a:r>
              <a:rPr lang="en-US" altLang="zh-CN" sz="1800" dirty="0">
                <a:solidFill>
                  <a:srgbClr val="0E101A"/>
                </a:solidFill>
                <a:latin typeface="Calibri"/>
                <a:ea typeface="Calibri"/>
                <a:cs typeface="Calibri"/>
                <a:sym typeface="Calibri"/>
              </a:rPr>
              <a:t>Several native services are started, </a:t>
            </a:r>
            <a:r>
              <a:rPr lang="en-US" altLang="zh-CN" sz="1800" dirty="0" err="1">
                <a:solidFill>
                  <a:srgbClr val="0E101A"/>
                </a:solidFill>
                <a:latin typeface="Calibri"/>
                <a:ea typeface="Calibri"/>
                <a:cs typeface="Calibri"/>
                <a:sym typeface="Calibri"/>
              </a:rPr>
              <a:t>Bootanimation</a:t>
            </a:r>
            <a:r>
              <a:rPr lang="en-US" altLang="zh-CN" sz="1800" dirty="0">
                <a:solidFill>
                  <a:srgbClr val="0E101A"/>
                </a:solidFill>
                <a:latin typeface="Calibri"/>
                <a:ea typeface="Calibri"/>
                <a:cs typeface="Calibri"/>
                <a:sym typeface="Calibri"/>
              </a:rPr>
              <a:t> and 20+ other native services need debug</a:t>
            </a:r>
          </a:p>
        </p:txBody>
      </p:sp>
      <p:pic>
        <p:nvPicPr>
          <p:cNvPr id="2" name="图片 1">
            <a:extLst>
              <a:ext uri="{FF2B5EF4-FFF2-40B4-BE49-F238E27FC236}">
                <a16:creationId xmlns:a16="http://schemas.microsoft.com/office/drawing/2014/main" id="{18AC4DEE-62A4-4371-8DC2-6572661D7624}"/>
              </a:ext>
            </a:extLst>
          </p:cNvPr>
          <p:cNvPicPr>
            <a:picLocks noChangeAspect="1"/>
          </p:cNvPicPr>
          <p:nvPr/>
        </p:nvPicPr>
        <p:blipFill>
          <a:blip r:embed="rId3"/>
          <a:stretch>
            <a:fillRect/>
          </a:stretch>
        </p:blipFill>
        <p:spPr>
          <a:xfrm>
            <a:off x="5354215" y="2961676"/>
            <a:ext cx="3446886" cy="1829749"/>
          </a:xfrm>
          <a:prstGeom prst="rect">
            <a:avLst/>
          </a:prstGeom>
        </p:spPr>
      </p:pic>
      <p:pic>
        <p:nvPicPr>
          <p:cNvPr id="4" name="图片 3">
            <a:extLst>
              <a:ext uri="{FF2B5EF4-FFF2-40B4-BE49-F238E27FC236}">
                <a16:creationId xmlns:a16="http://schemas.microsoft.com/office/drawing/2014/main" id="{D64ADDA2-4497-4F4B-97F5-5E5067C98943}"/>
              </a:ext>
            </a:extLst>
          </p:cNvPr>
          <p:cNvPicPr>
            <a:picLocks noChangeAspect="1"/>
          </p:cNvPicPr>
          <p:nvPr/>
        </p:nvPicPr>
        <p:blipFill>
          <a:blip r:embed="rId4"/>
          <a:stretch>
            <a:fillRect/>
          </a:stretch>
        </p:blipFill>
        <p:spPr>
          <a:xfrm>
            <a:off x="5354215" y="2020612"/>
            <a:ext cx="3385339" cy="780764"/>
          </a:xfrm>
          <a:prstGeom prst="rect">
            <a:avLst/>
          </a:prstGeom>
        </p:spPr>
      </p:pic>
      <p:pic>
        <p:nvPicPr>
          <p:cNvPr id="5" name="图片 4">
            <a:extLst>
              <a:ext uri="{FF2B5EF4-FFF2-40B4-BE49-F238E27FC236}">
                <a16:creationId xmlns:a16="http://schemas.microsoft.com/office/drawing/2014/main" id="{6B0A7378-729A-4095-A1D9-4619C438E271}"/>
              </a:ext>
            </a:extLst>
          </p:cNvPr>
          <p:cNvPicPr>
            <a:picLocks noChangeAspect="1"/>
          </p:cNvPicPr>
          <p:nvPr/>
        </p:nvPicPr>
        <p:blipFill rotWithShape="1">
          <a:blip r:embed="rId5"/>
          <a:srcRect r="27857"/>
          <a:stretch/>
        </p:blipFill>
        <p:spPr>
          <a:xfrm>
            <a:off x="5354215" y="1147896"/>
            <a:ext cx="3385339" cy="712416"/>
          </a:xfrm>
          <a:prstGeom prst="rect">
            <a:avLst/>
          </a:prstGeom>
        </p:spPr>
      </p:pic>
    </p:spTree>
    <p:extLst>
      <p:ext uri="{BB962C8B-B14F-4D97-AF65-F5344CB8AC3E}">
        <p14:creationId xmlns:p14="http://schemas.microsoft.com/office/powerpoint/2010/main" val="1583345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b="0" dirty="0"/>
              <a:t>Android 12 RISC-V support status</a:t>
            </a:r>
            <a:endParaRPr b="0" dirty="0"/>
          </a:p>
        </p:txBody>
      </p:sp>
      <p:sp>
        <p:nvSpPr>
          <p:cNvPr id="308" name="Google Shape;308;p50"/>
          <p:cNvSpPr txBox="1">
            <a:spLocks noGrp="1"/>
          </p:cNvSpPr>
          <p:nvPr>
            <p:ph type="body" idx="1"/>
          </p:nvPr>
        </p:nvSpPr>
        <p:spPr>
          <a:xfrm>
            <a:off x="239525" y="811325"/>
            <a:ext cx="8422154" cy="3980100"/>
          </a:xfrm>
          <a:prstGeom prst="rect">
            <a:avLst/>
          </a:prstGeom>
        </p:spPr>
        <p:txBody>
          <a:bodyPr spcFirstLastPara="1" wrap="square" lIns="68575" tIns="34275" rIns="68575" bIns="34275" anchor="t" anchorCtr="0">
            <a:noAutofit/>
          </a:bodyPr>
          <a:lstStyle/>
          <a:p>
            <a:pPr marL="342900" lvl="0" indent="-279400">
              <a:buClr>
                <a:srgbClr val="0E101A"/>
              </a:buClr>
              <a:buSzPts val="1800"/>
              <a:buFont typeface="Calibri"/>
              <a:buChar char="•"/>
            </a:pPr>
            <a:r>
              <a:rPr lang="en-US" altLang="zh-CN" sz="1800" dirty="0">
                <a:solidFill>
                  <a:srgbClr val="0E101A"/>
                </a:solidFill>
                <a:latin typeface="+mn-lt"/>
                <a:ea typeface="Calibri"/>
                <a:cs typeface="Calibri"/>
                <a:sym typeface="Calibri"/>
              </a:rPr>
              <a:t>ART port for 12 is still </a:t>
            </a:r>
            <a:r>
              <a:rPr lang="en-US" altLang="zh-CN" dirty="0">
                <a:latin typeface="+mn-lt"/>
              </a:rPr>
              <a:t>under going</a:t>
            </a:r>
          </a:p>
          <a:p>
            <a:pPr marL="342900" lvl="0" indent="-279400">
              <a:buClr>
                <a:srgbClr val="0E101A"/>
              </a:buClr>
              <a:buSzPts val="1800"/>
              <a:buFont typeface="Calibri"/>
              <a:buChar char="•"/>
            </a:pPr>
            <a:r>
              <a:rPr lang="en-US" altLang="zh-CN" dirty="0">
                <a:latin typeface="+mn-lt"/>
              </a:rPr>
              <a:t>Some security features are not enabled</a:t>
            </a:r>
          </a:p>
          <a:p>
            <a:pPr marL="342900" lvl="0" indent="-279400">
              <a:buClr>
                <a:srgbClr val="0E101A"/>
              </a:buClr>
              <a:buSzPts val="1800"/>
              <a:buFont typeface="Calibri"/>
              <a:buChar char="•"/>
            </a:pPr>
            <a:r>
              <a:rPr lang="en-US" altLang="zh-CN" dirty="0">
                <a:latin typeface="+mn-lt"/>
              </a:rPr>
              <a:t>Some workarounds need cleanup</a:t>
            </a:r>
          </a:p>
          <a:p>
            <a:pPr marL="342900" indent="-279400">
              <a:buClr>
                <a:srgbClr val="0E101A"/>
              </a:buClr>
              <a:buSzPts val="1800"/>
              <a:buFont typeface="Calibri"/>
              <a:buChar char="•"/>
            </a:pPr>
            <a:r>
              <a:rPr lang="en-US" altLang="zh-CN" sz="1800" dirty="0" err="1"/>
              <a:t>lto&amp;thin</a:t>
            </a:r>
            <a:r>
              <a:rPr lang="en-US" altLang="zh-CN" sz="1800" dirty="0"/>
              <a:t> and </a:t>
            </a:r>
            <a:r>
              <a:rPr lang="en-US" altLang="zh-CN" sz="1800" dirty="0" err="1"/>
              <a:t>cfi</a:t>
            </a:r>
            <a:r>
              <a:rPr lang="en-US" altLang="zh-CN" sz="1800" dirty="0"/>
              <a:t> are not supported yet</a:t>
            </a:r>
            <a:endParaRPr lang="en-US" altLang="zh-CN" sz="1800" dirty="0">
              <a:solidFill>
                <a:srgbClr val="0E101A"/>
              </a:solidFill>
              <a:latin typeface="+mn-lt"/>
              <a:ea typeface="Calibri"/>
              <a:cs typeface="Calibri"/>
              <a:sym typeface="Calibri"/>
            </a:endParaRPr>
          </a:p>
          <a:p>
            <a:pPr marL="342900" lvl="0" indent="-279400">
              <a:buClr>
                <a:srgbClr val="0E101A"/>
              </a:buClr>
              <a:buSzPts val="1800"/>
              <a:buFont typeface="Calibri"/>
              <a:buChar char="•"/>
            </a:pPr>
            <a:r>
              <a:rPr lang="en-US" sz="1800" dirty="0">
                <a:solidFill>
                  <a:srgbClr val="0E101A"/>
                </a:solidFill>
                <a:latin typeface="+mn-lt"/>
                <a:ea typeface="Calibri"/>
                <a:cs typeface="Calibri"/>
                <a:sym typeface="Calibri"/>
              </a:rPr>
              <a:t>Some Feature enabled on Android 10, haven’t been pick to Android 12 yet(multimedia, gallery, camera, NN)</a:t>
            </a:r>
            <a:endParaRPr lang="en-US" altLang="zh-CN" sz="1800" dirty="0">
              <a:solidFill>
                <a:srgbClr val="0E101A"/>
              </a:solidFill>
              <a:latin typeface="+mn-lt"/>
              <a:ea typeface="Calibri"/>
              <a:cs typeface="Calibri"/>
              <a:sym typeface="Calibri"/>
            </a:endParaRPr>
          </a:p>
        </p:txBody>
      </p:sp>
    </p:spTree>
    <p:extLst>
      <p:ext uri="{BB962C8B-B14F-4D97-AF65-F5344CB8AC3E}">
        <p14:creationId xmlns:p14="http://schemas.microsoft.com/office/powerpoint/2010/main" val="2759390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Roadmap</a:t>
            </a:r>
            <a:endParaRPr dirty="0"/>
          </a:p>
        </p:txBody>
      </p:sp>
      <p:grpSp>
        <p:nvGrpSpPr>
          <p:cNvPr id="71" name="组合 70">
            <a:extLst>
              <a:ext uri="{FF2B5EF4-FFF2-40B4-BE49-F238E27FC236}">
                <a16:creationId xmlns:a16="http://schemas.microsoft.com/office/drawing/2014/main" id="{3B01AD3B-1BFE-47EB-BC38-BE01D525EF9E}"/>
              </a:ext>
            </a:extLst>
          </p:cNvPr>
          <p:cNvGrpSpPr/>
          <p:nvPr/>
        </p:nvGrpSpPr>
        <p:grpSpPr>
          <a:xfrm>
            <a:off x="0" y="1960094"/>
            <a:ext cx="8808720" cy="1566004"/>
            <a:chOff x="745409" y="8244394"/>
            <a:chExt cx="19943535" cy="2356468"/>
          </a:xfrm>
        </p:grpSpPr>
        <p:sp>
          <p:nvSpPr>
            <p:cNvPr id="72" name="右箭头 9">
              <a:extLst>
                <a:ext uri="{FF2B5EF4-FFF2-40B4-BE49-F238E27FC236}">
                  <a16:creationId xmlns:a16="http://schemas.microsoft.com/office/drawing/2014/main" id="{61258F3E-CD1E-4F7D-8EBA-F722B75D32E2}"/>
                </a:ext>
              </a:extLst>
            </p:cNvPr>
            <p:cNvSpPr/>
            <p:nvPr/>
          </p:nvSpPr>
          <p:spPr bwMode="auto">
            <a:xfrm>
              <a:off x="3118992" y="9880201"/>
              <a:ext cx="17569952" cy="720661"/>
            </a:xfrm>
            <a:prstGeom prst="rightArrow">
              <a:avLst/>
            </a:prstGeom>
            <a:solidFill>
              <a:srgbClr val="FF9E51"/>
            </a:solidFill>
            <a:ln w="25400" cap="flat" cmpd="sng" algn="ctr">
              <a:solidFill>
                <a:srgbClr val="FF9E51"/>
              </a:solidFill>
              <a:prstDash val="solid"/>
              <a:miter lim="400000"/>
              <a:headEnd type="none" w="med" len="med"/>
              <a:tailEnd type="none" w="med" len="med"/>
            </a:ln>
            <a:effectLst>
              <a:outerShdw blurRad="38100" dist="25400" dir="5400000" algn="ctr" rotWithShape="0">
                <a:srgbClr val="000000">
                  <a:alpha val="50000"/>
                </a:srgbClr>
              </a:outerShdw>
            </a:effectLst>
          </p:spPr>
          <p:txBody>
            <a:bodyPr vert="horz" wrap="square" lIns="50800" tIns="50800" rIns="50800" bIns="50800" numCol="1" rtlCol="0" anchor="ctr" anchorCtr="0" compatLnSpc="1">
              <a:prstTxWarp prst="textNoShape">
                <a:avLst/>
              </a:prstTxWarp>
              <a:spAutoFit/>
            </a:bodyPr>
            <a:lstStyle/>
            <a:p>
              <a:pPr marL="0" marR="0" indent="0" algn="ctr" defTabSz="825500" rtl="0" eaLnBrk="1" fontAlgn="base" latinLnBrk="0" hangingPunct="0">
                <a:lnSpc>
                  <a:spcPct val="100000"/>
                </a:lnSpc>
                <a:spcBef>
                  <a:spcPct val="0"/>
                </a:spcBef>
                <a:spcAft>
                  <a:spcPct val="0"/>
                </a:spcAft>
                <a:buClrTx/>
                <a:buSzTx/>
                <a:buFontTx/>
                <a:buNone/>
                <a:tabLst/>
              </a:pPr>
              <a:endParaRPr kumimoji="0" lang="zh-CN" altLang="en-US" sz="900" b="0" i="0" u="none" strike="noStrike" cap="none" normalizeH="0" baseline="0">
                <a:ln>
                  <a:noFill/>
                </a:ln>
                <a:solidFill>
                  <a:srgbClr val="000000"/>
                </a:solidFill>
                <a:effectLst/>
                <a:latin typeface="Helvetica Light" charset="0"/>
                <a:ea typeface="宋体" charset="0"/>
                <a:cs typeface="Helvetica Light" charset="0"/>
                <a:sym typeface="Helvetica Light" charset="0"/>
              </a:endParaRPr>
            </a:p>
          </p:txBody>
        </p:sp>
        <p:sp>
          <p:nvSpPr>
            <p:cNvPr id="73" name="文本框 72">
              <a:extLst>
                <a:ext uri="{FF2B5EF4-FFF2-40B4-BE49-F238E27FC236}">
                  <a16:creationId xmlns:a16="http://schemas.microsoft.com/office/drawing/2014/main" id="{E6D697B4-2674-4E72-BD3C-0E6ACD4F1392}"/>
                </a:ext>
              </a:extLst>
            </p:cNvPr>
            <p:cNvSpPr txBox="1"/>
            <p:nvPr/>
          </p:nvSpPr>
          <p:spPr>
            <a:xfrm>
              <a:off x="745409" y="9691471"/>
              <a:ext cx="2230656" cy="555758"/>
            </a:xfrm>
            <a:prstGeom prst="rect">
              <a:avLst/>
            </a:prstGeom>
            <a:noFill/>
          </p:spPr>
          <p:txBody>
            <a:bodyPr wrap="square" rtlCol="0">
              <a:spAutoFit/>
            </a:bodyPr>
            <a:lstStyle/>
            <a:p>
              <a:r>
                <a:rPr kumimoji="1" lang="en-US" altLang="zh-CN" sz="900" dirty="0">
                  <a:solidFill>
                    <a:schemeClr val="tx1"/>
                  </a:solidFill>
                </a:rPr>
                <a:t>Community</a:t>
              </a:r>
              <a:r>
                <a:rPr kumimoji="1" lang="zh-CN" altLang="en-US" sz="900" dirty="0">
                  <a:solidFill>
                    <a:schemeClr val="tx1"/>
                  </a:solidFill>
                </a:rPr>
                <a:t> </a:t>
              </a:r>
              <a:r>
                <a:rPr kumimoji="1" lang="en-US" altLang="zh-CN" sz="900" dirty="0">
                  <a:solidFill>
                    <a:schemeClr val="tx1"/>
                  </a:solidFill>
                </a:rPr>
                <a:t>Android</a:t>
              </a:r>
              <a:endParaRPr kumimoji="1" lang="zh-CN" altLang="en-US" sz="900" dirty="0">
                <a:solidFill>
                  <a:schemeClr val="tx1"/>
                </a:solidFill>
              </a:endParaRPr>
            </a:p>
          </p:txBody>
        </p:sp>
        <p:pic>
          <p:nvPicPr>
            <p:cNvPr id="74" name="内容占位符 13" descr="标记">
              <a:extLst>
                <a:ext uri="{FF2B5EF4-FFF2-40B4-BE49-F238E27FC236}">
                  <a16:creationId xmlns:a16="http://schemas.microsoft.com/office/drawing/2014/main" id="{819A8BD9-757D-40F3-9182-4E027B4AC4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403458" y="9234271"/>
              <a:ext cx="914400" cy="914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pic>
        <p:sp>
          <p:nvSpPr>
            <p:cNvPr id="75" name="文本框 74">
              <a:extLst>
                <a:ext uri="{FF2B5EF4-FFF2-40B4-BE49-F238E27FC236}">
                  <a16:creationId xmlns:a16="http://schemas.microsoft.com/office/drawing/2014/main" id="{CBD5DB4D-AEF5-4C5A-84D8-8723954E556A}"/>
                </a:ext>
              </a:extLst>
            </p:cNvPr>
            <p:cNvSpPr txBox="1"/>
            <p:nvPr/>
          </p:nvSpPr>
          <p:spPr>
            <a:xfrm>
              <a:off x="2390059" y="8244394"/>
              <a:ext cx="2733186" cy="764166"/>
            </a:xfrm>
            <a:prstGeom prst="rect">
              <a:avLst/>
            </a:prstGeom>
            <a:noFill/>
          </p:spPr>
          <p:txBody>
            <a:bodyPr wrap="square" rtlCol="0">
              <a:spAutoFit/>
            </a:bodyPr>
            <a:lstStyle/>
            <a:p>
              <a:r>
                <a:rPr kumimoji="1" lang="en-US" altLang="zh-CN" sz="900" dirty="0">
                  <a:solidFill>
                    <a:schemeClr val="tx1"/>
                  </a:solidFill>
                </a:rPr>
                <a:t>2021/07</a:t>
              </a:r>
            </a:p>
            <a:p>
              <a:r>
                <a:rPr kumimoji="1" lang="en-US" altLang="zh-CN" sz="900" dirty="0">
                  <a:solidFill>
                    <a:schemeClr val="tx1"/>
                  </a:solidFill>
                </a:rPr>
                <a:t>Sig-android First Meeting</a:t>
              </a:r>
              <a:endParaRPr kumimoji="1" lang="zh-CN" altLang="en-US" sz="900" dirty="0">
                <a:solidFill>
                  <a:schemeClr val="tx1"/>
                </a:solidFill>
              </a:endParaRPr>
            </a:p>
          </p:txBody>
        </p:sp>
        <p:pic>
          <p:nvPicPr>
            <p:cNvPr id="76" name="内容占位符 13" descr="标记">
              <a:extLst>
                <a:ext uri="{FF2B5EF4-FFF2-40B4-BE49-F238E27FC236}">
                  <a16:creationId xmlns:a16="http://schemas.microsoft.com/office/drawing/2014/main" id="{29925BB4-8948-441B-AECB-43CE43690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5435778" y="9234271"/>
              <a:ext cx="914400" cy="914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pic>
        <p:sp>
          <p:nvSpPr>
            <p:cNvPr id="77" name="文本框 76">
              <a:extLst>
                <a:ext uri="{FF2B5EF4-FFF2-40B4-BE49-F238E27FC236}">
                  <a16:creationId xmlns:a16="http://schemas.microsoft.com/office/drawing/2014/main" id="{1A7FCC47-A5EB-4614-BDFC-ADB72ABC3657}"/>
                </a:ext>
              </a:extLst>
            </p:cNvPr>
            <p:cNvSpPr txBox="1"/>
            <p:nvPr/>
          </p:nvSpPr>
          <p:spPr>
            <a:xfrm>
              <a:off x="4946348" y="8244394"/>
              <a:ext cx="2031000" cy="972576"/>
            </a:xfrm>
            <a:prstGeom prst="rect">
              <a:avLst/>
            </a:prstGeom>
            <a:noFill/>
          </p:spPr>
          <p:txBody>
            <a:bodyPr wrap="square" rtlCol="0">
              <a:spAutoFit/>
            </a:bodyPr>
            <a:lstStyle/>
            <a:p>
              <a:r>
                <a:rPr kumimoji="1" lang="en-US" altLang="zh-CN" sz="900" dirty="0">
                  <a:solidFill>
                    <a:schemeClr val="tx1"/>
                  </a:solidFill>
                </a:rPr>
                <a:t>2021/Q4</a:t>
              </a:r>
            </a:p>
            <a:p>
              <a:r>
                <a:rPr kumimoji="1" lang="en-US" altLang="zh-CN" sz="900" dirty="0">
                  <a:solidFill>
                    <a:schemeClr val="tx1"/>
                  </a:solidFill>
                </a:rPr>
                <a:t>Android 12 Base Enablement</a:t>
              </a:r>
              <a:endParaRPr kumimoji="1" lang="zh-CN" altLang="en-US" sz="900" dirty="0">
                <a:solidFill>
                  <a:schemeClr val="tx1"/>
                </a:solidFill>
              </a:endParaRPr>
            </a:p>
          </p:txBody>
        </p:sp>
        <p:pic>
          <p:nvPicPr>
            <p:cNvPr id="78" name="内容占位符 13" descr="标记">
              <a:extLst>
                <a:ext uri="{FF2B5EF4-FFF2-40B4-BE49-F238E27FC236}">
                  <a16:creationId xmlns:a16="http://schemas.microsoft.com/office/drawing/2014/main" id="{78601ED5-4877-41AE-8C68-D048423F2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15114090" y="9299128"/>
              <a:ext cx="914400" cy="914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pic>
        <p:sp>
          <p:nvSpPr>
            <p:cNvPr id="79" name="文本框 78">
              <a:extLst>
                <a:ext uri="{FF2B5EF4-FFF2-40B4-BE49-F238E27FC236}">
                  <a16:creationId xmlns:a16="http://schemas.microsoft.com/office/drawing/2014/main" id="{BB90C56C-D2D8-4660-A192-3A3E50734009}"/>
                </a:ext>
              </a:extLst>
            </p:cNvPr>
            <p:cNvSpPr txBox="1"/>
            <p:nvPr/>
          </p:nvSpPr>
          <p:spPr>
            <a:xfrm>
              <a:off x="14446279" y="8282189"/>
              <a:ext cx="2006050" cy="764166"/>
            </a:xfrm>
            <a:prstGeom prst="rect">
              <a:avLst/>
            </a:prstGeom>
            <a:noFill/>
          </p:spPr>
          <p:txBody>
            <a:bodyPr wrap="square" rtlCol="0">
              <a:spAutoFit/>
            </a:bodyPr>
            <a:lstStyle/>
            <a:p>
              <a:r>
                <a:rPr kumimoji="1" lang="en-US" altLang="zh-CN" sz="900" dirty="0">
                  <a:solidFill>
                    <a:schemeClr val="tx1"/>
                  </a:solidFill>
                </a:rPr>
                <a:t>2023/Q3</a:t>
              </a:r>
            </a:p>
            <a:p>
              <a:r>
                <a:rPr kumimoji="1" lang="en-US" altLang="zh-CN" sz="900" dirty="0">
                  <a:solidFill>
                    <a:schemeClr val="tx1"/>
                  </a:solidFill>
                </a:rPr>
                <a:t>Android 13 Optimization</a:t>
              </a:r>
              <a:endParaRPr kumimoji="1" lang="zh-CN" altLang="en-US" sz="900" dirty="0">
                <a:solidFill>
                  <a:schemeClr val="tx1"/>
                </a:solidFill>
              </a:endParaRPr>
            </a:p>
          </p:txBody>
        </p:sp>
        <p:pic>
          <p:nvPicPr>
            <p:cNvPr id="80" name="内容占位符 13" descr="标记">
              <a:extLst>
                <a:ext uri="{FF2B5EF4-FFF2-40B4-BE49-F238E27FC236}">
                  <a16:creationId xmlns:a16="http://schemas.microsoft.com/office/drawing/2014/main" id="{8CC84B93-BC71-4812-B6A7-78F429F716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16925180" y="9253214"/>
              <a:ext cx="914400" cy="914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pic>
        <p:sp>
          <p:nvSpPr>
            <p:cNvPr id="81" name="文本框 80">
              <a:extLst>
                <a:ext uri="{FF2B5EF4-FFF2-40B4-BE49-F238E27FC236}">
                  <a16:creationId xmlns:a16="http://schemas.microsoft.com/office/drawing/2014/main" id="{EDD7C414-0015-405D-BFBD-07E9F6CEEF81}"/>
                </a:ext>
              </a:extLst>
            </p:cNvPr>
            <p:cNvSpPr txBox="1"/>
            <p:nvPr/>
          </p:nvSpPr>
          <p:spPr>
            <a:xfrm>
              <a:off x="16322790" y="8282189"/>
              <a:ext cx="1743791" cy="972576"/>
            </a:xfrm>
            <a:prstGeom prst="rect">
              <a:avLst/>
            </a:prstGeom>
            <a:noFill/>
          </p:spPr>
          <p:txBody>
            <a:bodyPr wrap="square" rtlCol="0">
              <a:spAutoFit/>
            </a:bodyPr>
            <a:lstStyle/>
            <a:p>
              <a:r>
                <a:rPr kumimoji="1" lang="en-US" altLang="zh-CN" sz="900" dirty="0">
                  <a:solidFill>
                    <a:schemeClr val="tx1"/>
                  </a:solidFill>
                </a:rPr>
                <a:t>2023/Q2</a:t>
              </a:r>
            </a:p>
            <a:p>
              <a:r>
                <a:rPr kumimoji="1" lang="en-US" altLang="zh-CN" sz="900" dirty="0">
                  <a:solidFill>
                    <a:schemeClr val="tx1"/>
                  </a:solidFill>
                </a:rPr>
                <a:t>Android AOSP</a:t>
              </a:r>
              <a:r>
                <a:rPr kumimoji="1" lang="zh-CN" altLang="en-US" sz="900" dirty="0">
                  <a:solidFill>
                    <a:schemeClr val="tx1"/>
                  </a:solidFill>
                </a:rPr>
                <a:t> </a:t>
              </a:r>
              <a:r>
                <a:rPr kumimoji="1" lang="en-US" altLang="zh-CN" sz="900" dirty="0">
                  <a:solidFill>
                    <a:schemeClr val="tx1"/>
                  </a:solidFill>
                </a:rPr>
                <a:t>upstream</a:t>
              </a:r>
              <a:endParaRPr kumimoji="1" lang="zh-CN" altLang="en-US" sz="900" dirty="0">
                <a:solidFill>
                  <a:schemeClr val="tx1"/>
                </a:solidFill>
              </a:endParaRPr>
            </a:p>
          </p:txBody>
        </p:sp>
        <p:pic>
          <p:nvPicPr>
            <p:cNvPr id="82" name="内容占位符 13" descr="标记">
              <a:extLst>
                <a:ext uri="{FF2B5EF4-FFF2-40B4-BE49-F238E27FC236}">
                  <a16:creationId xmlns:a16="http://schemas.microsoft.com/office/drawing/2014/main" id="{04BF0CF6-4160-4BEE-8FCA-2EFA975307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8930529" y="9269537"/>
              <a:ext cx="914400" cy="914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pic>
        <p:sp>
          <p:nvSpPr>
            <p:cNvPr id="83" name="文本框 82">
              <a:extLst>
                <a:ext uri="{FF2B5EF4-FFF2-40B4-BE49-F238E27FC236}">
                  <a16:creationId xmlns:a16="http://schemas.microsoft.com/office/drawing/2014/main" id="{2E1BD94E-30EB-4F26-81F3-6611342A1D72}"/>
                </a:ext>
              </a:extLst>
            </p:cNvPr>
            <p:cNvSpPr txBox="1"/>
            <p:nvPr/>
          </p:nvSpPr>
          <p:spPr>
            <a:xfrm>
              <a:off x="8189926" y="8287025"/>
              <a:ext cx="2495332" cy="972576"/>
            </a:xfrm>
            <a:prstGeom prst="rect">
              <a:avLst/>
            </a:prstGeom>
            <a:noFill/>
          </p:spPr>
          <p:txBody>
            <a:bodyPr wrap="square" rtlCol="0">
              <a:spAutoFit/>
            </a:bodyPr>
            <a:lstStyle/>
            <a:p>
              <a:r>
                <a:rPr kumimoji="1" lang="en-US" altLang="zh-CN" sz="900" dirty="0">
                  <a:solidFill>
                    <a:schemeClr val="tx1"/>
                  </a:solidFill>
                </a:rPr>
                <a:t>2022/Q2</a:t>
              </a:r>
            </a:p>
            <a:p>
              <a:r>
                <a:rPr kumimoji="1" lang="en-US" altLang="zh-CN" sz="900" dirty="0">
                  <a:solidFill>
                    <a:schemeClr val="tx1"/>
                  </a:solidFill>
                </a:rPr>
                <a:t>Android 12 Full Feature Enablement</a:t>
              </a:r>
              <a:endParaRPr kumimoji="1" lang="zh-CN" altLang="en-US" sz="900" dirty="0">
                <a:solidFill>
                  <a:schemeClr val="tx1"/>
                </a:solidFill>
              </a:endParaRPr>
            </a:p>
          </p:txBody>
        </p:sp>
        <p:pic>
          <p:nvPicPr>
            <p:cNvPr id="84" name="内容占位符 13" descr="标记">
              <a:extLst>
                <a:ext uri="{FF2B5EF4-FFF2-40B4-BE49-F238E27FC236}">
                  <a16:creationId xmlns:a16="http://schemas.microsoft.com/office/drawing/2014/main" id="{8B041CD3-8F16-4706-BC99-FD3D63E7D6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12708586" y="9299128"/>
              <a:ext cx="914400" cy="914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pic>
        <p:sp>
          <p:nvSpPr>
            <p:cNvPr id="85" name="文本框 84">
              <a:extLst>
                <a:ext uri="{FF2B5EF4-FFF2-40B4-BE49-F238E27FC236}">
                  <a16:creationId xmlns:a16="http://schemas.microsoft.com/office/drawing/2014/main" id="{31BFA379-B5EF-4444-B779-F2064DF84992}"/>
                </a:ext>
              </a:extLst>
            </p:cNvPr>
            <p:cNvSpPr txBox="1"/>
            <p:nvPr/>
          </p:nvSpPr>
          <p:spPr>
            <a:xfrm>
              <a:off x="12014825" y="8287025"/>
              <a:ext cx="2031000" cy="764166"/>
            </a:xfrm>
            <a:prstGeom prst="rect">
              <a:avLst/>
            </a:prstGeom>
            <a:noFill/>
          </p:spPr>
          <p:txBody>
            <a:bodyPr wrap="square" rtlCol="0">
              <a:spAutoFit/>
            </a:bodyPr>
            <a:lstStyle/>
            <a:p>
              <a:r>
                <a:rPr kumimoji="1" lang="en-US" altLang="zh-CN" sz="900" dirty="0">
                  <a:solidFill>
                    <a:schemeClr val="tx1"/>
                  </a:solidFill>
                </a:rPr>
                <a:t>2022/Q4</a:t>
              </a:r>
            </a:p>
            <a:p>
              <a:r>
                <a:rPr kumimoji="1" lang="en-US" altLang="zh-CN" sz="900" dirty="0">
                  <a:solidFill>
                    <a:schemeClr val="tx1"/>
                  </a:solidFill>
                </a:rPr>
                <a:t>Android 13 Upgrade</a:t>
              </a:r>
              <a:endParaRPr kumimoji="1" lang="zh-CN" altLang="en-US" sz="900" dirty="0">
                <a:solidFill>
                  <a:schemeClr val="tx1"/>
                </a:solidFill>
              </a:endParaRPr>
            </a:p>
          </p:txBody>
        </p:sp>
        <p:pic>
          <p:nvPicPr>
            <p:cNvPr id="86" name="内容占位符 13" descr="标记">
              <a:extLst>
                <a:ext uri="{FF2B5EF4-FFF2-40B4-BE49-F238E27FC236}">
                  <a16:creationId xmlns:a16="http://schemas.microsoft.com/office/drawing/2014/main" id="{B687C258-3615-4124-B4CB-C0A8284D1F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18493757" y="9282459"/>
              <a:ext cx="914400" cy="914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pic>
        <p:sp>
          <p:nvSpPr>
            <p:cNvPr id="87" name="文本框 86">
              <a:extLst>
                <a:ext uri="{FF2B5EF4-FFF2-40B4-BE49-F238E27FC236}">
                  <a16:creationId xmlns:a16="http://schemas.microsoft.com/office/drawing/2014/main" id="{FFC1B022-9264-49F1-BFDD-271B46CF384D}"/>
                </a:ext>
              </a:extLst>
            </p:cNvPr>
            <p:cNvSpPr txBox="1"/>
            <p:nvPr/>
          </p:nvSpPr>
          <p:spPr>
            <a:xfrm>
              <a:off x="18008455" y="8287025"/>
              <a:ext cx="2031000" cy="764166"/>
            </a:xfrm>
            <a:prstGeom prst="rect">
              <a:avLst/>
            </a:prstGeom>
            <a:noFill/>
          </p:spPr>
          <p:txBody>
            <a:bodyPr wrap="square" rtlCol="0">
              <a:spAutoFit/>
            </a:bodyPr>
            <a:lstStyle/>
            <a:p>
              <a:r>
                <a:rPr kumimoji="1" lang="en-US" altLang="zh-CN" sz="900" dirty="0">
                  <a:solidFill>
                    <a:schemeClr val="tx1"/>
                  </a:solidFill>
                </a:rPr>
                <a:t>2023/Q3</a:t>
              </a:r>
            </a:p>
            <a:p>
              <a:r>
                <a:rPr kumimoji="1" lang="en-US" altLang="zh-CN" sz="900" dirty="0">
                  <a:solidFill>
                    <a:schemeClr val="tx1"/>
                  </a:solidFill>
                </a:rPr>
                <a:t>RISC-V AOSP</a:t>
              </a:r>
              <a:r>
                <a:rPr kumimoji="1" lang="zh-CN" altLang="en-US" sz="900" dirty="0">
                  <a:solidFill>
                    <a:schemeClr val="tx1"/>
                  </a:solidFill>
                </a:rPr>
                <a:t> </a:t>
              </a:r>
              <a:r>
                <a:rPr kumimoji="1" lang="en-US" altLang="zh-CN" sz="900" dirty="0">
                  <a:solidFill>
                    <a:schemeClr val="tx1"/>
                  </a:solidFill>
                </a:rPr>
                <a:t>Android 14</a:t>
              </a:r>
              <a:endParaRPr kumimoji="1" lang="zh-CN" altLang="en-US" sz="900" dirty="0">
                <a:solidFill>
                  <a:schemeClr val="tx1"/>
                </a:solidFill>
              </a:endParaRPr>
            </a:p>
          </p:txBody>
        </p:sp>
        <p:cxnSp>
          <p:nvCxnSpPr>
            <p:cNvPr id="88" name="直线箭头连接符 57">
              <a:extLst>
                <a:ext uri="{FF2B5EF4-FFF2-40B4-BE49-F238E27FC236}">
                  <a16:creationId xmlns:a16="http://schemas.microsoft.com/office/drawing/2014/main" id="{12D5C9A1-73EE-4CB9-85AC-652CAA7F157A}"/>
                </a:ext>
              </a:extLst>
            </p:cNvPr>
            <p:cNvCxnSpPr>
              <a:cxnSpLocks/>
            </p:cNvCxnSpPr>
            <p:nvPr/>
          </p:nvCxnSpPr>
          <p:spPr bwMode="auto">
            <a:xfrm>
              <a:off x="6350178" y="9756328"/>
              <a:ext cx="2641422" cy="0"/>
            </a:xfrm>
            <a:prstGeom prst="straightConnector1">
              <a:avLst/>
            </a:prstGeom>
            <a:blipFill dpi="0" rotWithShape="0">
              <a:blip r:embed="rId5"/>
              <a:srcRect/>
              <a:tile tx="0" ty="0" sx="100000" sy="100000" flip="none" algn="tl"/>
            </a:blipFill>
            <a:ln w="25400" cap="flat" cmpd="sng" algn="ctr">
              <a:solidFill>
                <a:srgbClr val="000000"/>
              </a:solidFill>
              <a:prstDash val="dash"/>
              <a:miter lim="400000"/>
              <a:headEnd type="none" w="med" len="med"/>
              <a:tailEnd type="triangle"/>
            </a:ln>
            <a:effectLst>
              <a:outerShdw blurRad="38100" dist="25400" dir="5400000" algn="ctr" rotWithShape="0">
                <a:srgbClr val="000000">
                  <a:alpha val="50000"/>
                </a:srgbClr>
              </a:outerShdw>
            </a:effectLst>
          </p:spPr>
        </p:cxnSp>
        <p:cxnSp>
          <p:nvCxnSpPr>
            <p:cNvPr id="89" name="直线箭头连接符 59">
              <a:extLst>
                <a:ext uri="{FF2B5EF4-FFF2-40B4-BE49-F238E27FC236}">
                  <a16:creationId xmlns:a16="http://schemas.microsoft.com/office/drawing/2014/main" id="{E20B3DD4-A956-4A94-A059-2353A11BE9FE}"/>
                </a:ext>
              </a:extLst>
            </p:cNvPr>
            <p:cNvCxnSpPr>
              <a:cxnSpLocks/>
            </p:cNvCxnSpPr>
            <p:nvPr/>
          </p:nvCxnSpPr>
          <p:spPr bwMode="auto">
            <a:xfrm flipV="1">
              <a:off x="10130783" y="9739659"/>
              <a:ext cx="2324097" cy="28388"/>
            </a:xfrm>
            <a:prstGeom prst="straightConnector1">
              <a:avLst/>
            </a:prstGeom>
            <a:blipFill dpi="0" rotWithShape="0">
              <a:blip r:embed="rId5"/>
              <a:srcRect/>
              <a:tile tx="0" ty="0" sx="100000" sy="100000" flip="none" algn="tl"/>
            </a:blipFill>
            <a:ln w="25400" cap="flat" cmpd="sng" algn="ctr">
              <a:solidFill>
                <a:srgbClr val="000000"/>
              </a:solidFill>
              <a:prstDash val="dash"/>
              <a:miter lim="400000"/>
              <a:headEnd type="none" w="med" len="med"/>
              <a:tailEnd type="triangle"/>
            </a:ln>
            <a:effectLst>
              <a:outerShdw blurRad="38100" dist="25400" dir="5400000" algn="ctr" rotWithShape="0">
                <a:srgbClr val="000000">
                  <a:alpha val="50000"/>
                </a:srgbClr>
              </a:outerShdw>
            </a:effectLst>
          </p:spPr>
        </p:cxnSp>
        <p:cxnSp>
          <p:nvCxnSpPr>
            <p:cNvPr id="90" name="直线箭头连接符 60">
              <a:extLst>
                <a:ext uri="{FF2B5EF4-FFF2-40B4-BE49-F238E27FC236}">
                  <a16:creationId xmlns:a16="http://schemas.microsoft.com/office/drawing/2014/main" id="{B85FAE21-89F7-4337-989C-8D7F6266AC64}"/>
                </a:ext>
              </a:extLst>
            </p:cNvPr>
            <p:cNvCxnSpPr>
              <a:cxnSpLocks/>
              <a:endCxn id="78" idx="1"/>
            </p:cNvCxnSpPr>
            <p:nvPr/>
          </p:nvCxnSpPr>
          <p:spPr bwMode="auto">
            <a:xfrm flipV="1">
              <a:off x="13679245" y="9756328"/>
              <a:ext cx="1434845" cy="23762"/>
            </a:xfrm>
            <a:prstGeom prst="straightConnector1">
              <a:avLst/>
            </a:prstGeom>
            <a:blipFill dpi="0" rotWithShape="0">
              <a:blip r:embed="rId5"/>
              <a:srcRect/>
              <a:tile tx="0" ty="0" sx="100000" sy="100000" flip="none" algn="tl"/>
            </a:blipFill>
            <a:ln w="25400" cap="flat" cmpd="sng" algn="ctr">
              <a:solidFill>
                <a:srgbClr val="000000"/>
              </a:solidFill>
              <a:prstDash val="dash"/>
              <a:miter lim="400000"/>
              <a:headEnd type="none" w="med" len="med"/>
              <a:tailEnd type="triangle"/>
            </a:ln>
            <a:effectLst>
              <a:outerShdw blurRad="38100" dist="25400" dir="5400000" algn="ctr" rotWithShape="0">
                <a:srgbClr val="000000">
                  <a:alpha val="50000"/>
                </a:srgbClr>
              </a:outerShdw>
            </a:effectLst>
          </p:spPr>
        </p:cxnSp>
        <p:cxnSp>
          <p:nvCxnSpPr>
            <p:cNvPr id="91" name="直线箭头连接符 62">
              <a:extLst>
                <a:ext uri="{FF2B5EF4-FFF2-40B4-BE49-F238E27FC236}">
                  <a16:creationId xmlns:a16="http://schemas.microsoft.com/office/drawing/2014/main" id="{8385561E-E9B7-426B-900B-90D013E54443}"/>
                </a:ext>
              </a:extLst>
            </p:cNvPr>
            <p:cNvCxnSpPr>
              <a:cxnSpLocks/>
            </p:cNvCxnSpPr>
            <p:nvPr/>
          </p:nvCxnSpPr>
          <p:spPr bwMode="auto">
            <a:xfrm>
              <a:off x="16014401" y="9780090"/>
              <a:ext cx="851056" cy="1390"/>
            </a:xfrm>
            <a:prstGeom prst="straightConnector1">
              <a:avLst/>
            </a:prstGeom>
            <a:blipFill dpi="0" rotWithShape="0">
              <a:blip r:embed="rId5"/>
              <a:srcRect/>
              <a:tile tx="0" ty="0" sx="100000" sy="100000" flip="none" algn="tl"/>
            </a:blipFill>
            <a:ln w="25400" cap="flat" cmpd="sng" algn="ctr">
              <a:solidFill>
                <a:srgbClr val="000000"/>
              </a:solidFill>
              <a:prstDash val="dash"/>
              <a:miter lim="400000"/>
              <a:headEnd type="none" w="med" len="med"/>
              <a:tailEnd type="triangle"/>
            </a:ln>
            <a:effectLst>
              <a:outerShdw blurRad="38100" dist="25400" dir="5400000" algn="ctr" rotWithShape="0">
                <a:srgbClr val="000000">
                  <a:alpha val="50000"/>
                </a:srgbClr>
              </a:outerShdw>
            </a:effectLst>
          </p:spPr>
        </p:cxnSp>
        <p:cxnSp>
          <p:nvCxnSpPr>
            <p:cNvPr id="92" name="直线箭头连接符 66">
              <a:extLst>
                <a:ext uri="{FF2B5EF4-FFF2-40B4-BE49-F238E27FC236}">
                  <a16:creationId xmlns:a16="http://schemas.microsoft.com/office/drawing/2014/main" id="{208BA311-9AA4-4EEF-93AC-994CD6F7A338}"/>
                </a:ext>
              </a:extLst>
            </p:cNvPr>
            <p:cNvCxnSpPr>
              <a:cxnSpLocks/>
            </p:cNvCxnSpPr>
            <p:nvPr/>
          </p:nvCxnSpPr>
          <p:spPr bwMode="auto">
            <a:xfrm>
              <a:off x="17741141" y="9782639"/>
              <a:ext cx="851056" cy="1390"/>
            </a:xfrm>
            <a:prstGeom prst="straightConnector1">
              <a:avLst/>
            </a:prstGeom>
            <a:blipFill dpi="0" rotWithShape="0">
              <a:blip r:embed="rId5"/>
              <a:srcRect/>
              <a:tile tx="0" ty="0" sx="100000" sy="100000" flip="none" algn="tl"/>
            </a:blipFill>
            <a:ln w="25400" cap="flat" cmpd="sng" algn="ctr">
              <a:solidFill>
                <a:srgbClr val="000000"/>
              </a:solidFill>
              <a:prstDash val="dash"/>
              <a:miter lim="400000"/>
              <a:headEnd type="none" w="med" len="med"/>
              <a:tailEnd type="triangle"/>
            </a:ln>
            <a:effectLst>
              <a:outerShdw blurRad="38100" dist="25400" dir="5400000" algn="ctr" rotWithShape="0">
                <a:srgbClr val="000000">
                  <a:alpha val="50000"/>
                </a:srgbClr>
              </a:outerShdw>
            </a:effectLst>
          </p:spPr>
        </p:cxnSp>
      </p:grpSp>
    </p:spTree>
    <p:extLst>
      <p:ext uri="{BB962C8B-B14F-4D97-AF65-F5344CB8AC3E}">
        <p14:creationId xmlns:p14="http://schemas.microsoft.com/office/powerpoint/2010/main" val="2013687955"/>
      </p:ext>
    </p:extLst>
  </p:cSld>
  <p:clrMapOvr>
    <a:masterClrMapping/>
  </p:clrMapOvr>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3615</TotalTime>
  <Words>974</Words>
  <Application>Microsoft Office PowerPoint</Application>
  <PresentationFormat>全屏显示(16:9)</PresentationFormat>
  <Paragraphs>103</Paragraphs>
  <Slides>12</Slides>
  <Notes>12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12</vt:i4>
      </vt:variant>
    </vt:vector>
  </HeadingPairs>
  <TitlesOfParts>
    <vt:vector size="25" baseType="lpstr">
      <vt:lpstr>Helvetica Neue</vt:lpstr>
      <vt:lpstr>Helvetica Light</vt:lpstr>
      <vt:lpstr>Arial</vt:lpstr>
      <vt:lpstr>Century Gothic</vt:lpstr>
      <vt:lpstr>Open Sans SemiBold</vt:lpstr>
      <vt:lpstr>Tahoma</vt:lpstr>
      <vt:lpstr>微软雅黑</vt:lpstr>
      <vt:lpstr>Open Sans</vt:lpstr>
      <vt:lpstr>Calibri</vt:lpstr>
      <vt:lpstr>Merriweather Sans</vt:lpstr>
      <vt:lpstr>宋体</vt:lpstr>
      <vt:lpstr>webwppDefTheme</vt:lpstr>
      <vt:lpstr>Simple Light</vt:lpstr>
      <vt:lpstr>Android SIG January Meeting</vt:lpstr>
      <vt:lpstr>Antitrust Policy Notice  </vt:lpstr>
      <vt:lpstr>RISC-V International</vt:lpstr>
      <vt:lpstr>Agenda</vt:lpstr>
      <vt:lpstr>RISC-V Android collaborative source code repo </vt:lpstr>
      <vt:lpstr>How to Contribute</vt:lpstr>
      <vt:lpstr>Android 12 RISC-V support status</vt:lpstr>
      <vt:lpstr>Android 12 RISC-V support status</vt:lpstr>
      <vt:lpstr>Roadmap</vt:lpstr>
      <vt:lpstr>Open Discussion</vt:lpstr>
      <vt:lpstr>Thank You</vt:lpstr>
      <vt:lpstr>Extra (bionic test from Android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SIG July Meeting</dc:title>
  <dc:creator>猛汉</dc:creator>
  <cp:lastModifiedBy>猛汉</cp:lastModifiedBy>
  <cp:revision>42</cp:revision>
  <dcterms:created xsi:type="dcterms:W3CDTF">2021-07-14T09:08:24Z</dcterms:created>
  <dcterms:modified xsi:type="dcterms:W3CDTF">2022-01-26T06:36:12Z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